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87" r:id="rId21"/>
    <p:sldId id="288" r:id="rId22"/>
    <p:sldId id="289" r:id="rId23"/>
    <p:sldId id="290" r:id="rId24"/>
    <p:sldId id="291" r:id="rId25"/>
    <p:sldId id="292" r:id="rId26"/>
    <p:sldId id="293" r:id="rId27"/>
    <p:sldId id="294" r:id="rId28"/>
    <p:sldId id="295" r:id="rId29"/>
    <p:sldId id="296" r:id="rId30"/>
    <p:sldId id="297" r:id="rId31"/>
    <p:sldId id="298" r:id="rId32"/>
    <p:sldId id="299" r:id="rId33"/>
    <p:sldId id="300" r:id="rId34"/>
    <p:sldId id="301" r:id="rId35"/>
    <p:sldId id="302" r:id="rId36"/>
    <p:sldId id="303" r:id="rId37"/>
    <p:sldId id="304" r:id="rId38"/>
    <p:sldId id="305" r:id="rId39"/>
    <p:sldId id="306" r:id="rId40"/>
    <p:sldId id="257" r:id="rId41"/>
    <p:sldId id="258" r:id="rId42"/>
    <p:sldId id="259" r:id="rId43"/>
    <p:sldId id="260" r:id="rId44"/>
    <p:sldId id="261" r:id="rId45"/>
    <p:sldId id="262" r:id="rId46"/>
    <p:sldId id="263" r:id="rId47"/>
    <p:sldId id="264" r:id="rId48"/>
    <p:sldId id="265" r:id="rId49"/>
    <p:sldId id="266" r:id="rId50"/>
    <p:sldId id="268" r:id="rId5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81" d="100"/>
          <a:sy n="81" d="100"/>
        </p:scale>
        <p:origin x="-258" y="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9" Type="http://schemas.openxmlformats.org/officeDocument/2006/relationships/slide" Target="slides/slide38.xml" /><Relationship Id="rId21" Type="http://schemas.openxmlformats.org/officeDocument/2006/relationships/slide" Target="slides/slide20.xml" /><Relationship Id="rId34" Type="http://schemas.openxmlformats.org/officeDocument/2006/relationships/slide" Target="slides/slide33.xml" /><Relationship Id="rId42" Type="http://schemas.openxmlformats.org/officeDocument/2006/relationships/slide" Target="slides/slide41.xml" /><Relationship Id="rId47" Type="http://schemas.openxmlformats.org/officeDocument/2006/relationships/slide" Target="slides/slide46.xml" /><Relationship Id="rId50" Type="http://schemas.openxmlformats.org/officeDocument/2006/relationships/slide" Target="slides/slide49.xml" /><Relationship Id="rId55" Type="http://schemas.openxmlformats.org/officeDocument/2006/relationships/tableStyles" Target="tableStyle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slide" Target="slides/slide32.xml" /><Relationship Id="rId38" Type="http://schemas.openxmlformats.org/officeDocument/2006/relationships/slide" Target="slides/slide37.xml" /><Relationship Id="rId46" Type="http://schemas.openxmlformats.org/officeDocument/2006/relationships/slide" Target="slides/slide45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slide" Target="slides/slide28.xml" /><Relationship Id="rId41" Type="http://schemas.openxmlformats.org/officeDocument/2006/relationships/slide" Target="slides/slide40.xml" /><Relationship Id="rId54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slide" Target="slides/slide31.xml" /><Relationship Id="rId37" Type="http://schemas.openxmlformats.org/officeDocument/2006/relationships/slide" Target="slides/slide36.xml" /><Relationship Id="rId40" Type="http://schemas.openxmlformats.org/officeDocument/2006/relationships/slide" Target="slides/slide39.xml" /><Relationship Id="rId45" Type="http://schemas.openxmlformats.org/officeDocument/2006/relationships/slide" Target="slides/slide44.xml" /><Relationship Id="rId53" Type="http://schemas.openxmlformats.org/officeDocument/2006/relationships/viewProps" Target="viewProp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36" Type="http://schemas.openxmlformats.org/officeDocument/2006/relationships/slide" Target="slides/slide35.xml" /><Relationship Id="rId49" Type="http://schemas.openxmlformats.org/officeDocument/2006/relationships/slide" Target="slides/slide48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slide" Target="slides/slide30.xml" /><Relationship Id="rId44" Type="http://schemas.openxmlformats.org/officeDocument/2006/relationships/slide" Target="slides/slide43.xml" /><Relationship Id="rId52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slide" Target="slides/slide29.xml" /><Relationship Id="rId35" Type="http://schemas.openxmlformats.org/officeDocument/2006/relationships/slide" Target="slides/slide34.xml" /><Relationship Id="rId43" Type="http://schemas.openxmlformats.org/officeDocument/2006/relationships/slide" Target="slides/slide42.xml" /><Relationship Id="rId48" Type="http://schemas.openxmlformats.org/officeDocument/2006/relationships/slide" Target="slides/slide47.xml" /><Relationship Id="rId8" Type="http://schemas.openxmlformats.org/officeDocument/2006/relationships/slide" Target="slides/slide7.xml" /><Relationship Id="rId51" Type="http://schemas.openxmlformats.org/officeDocument/2006/relationships/slide" Target="slides/slide50.xml" /><Relationship Id="rId3" Type="http://schemas.openxmlformats.org/officeDocument/2006/relationships/slide" Target="slides/slide2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B6117-FCC3-4717-B1EE-42FE63C1BD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2456A8-9576-41ED-AAB0-52A66BD2A1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9ED5A2-6496-4E17-975D-251A10A06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F4E7-BA07-4B3B-B5D9-912BDFE367E1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387A16-AD8B-45C8-99B0-FDC2544F5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5A0DA9-C0EE-4CF7-AD53-924648131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6A976-B7CA-47C2-80A2-0E88B4A52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131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CFE6A-59EE-4790-AA01-B0414F4D7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0F3756-6D7E-49FE-B0DF-B63A627372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950E62-788C-4C3A-8142-98ECA0962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F4E7-BA07-4B3B-B5D9-912BDFE367E1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222158-BED0-4F78-B776-0CBA74A71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8DC8F9-4C7F-4A2C-B6B0-9248C3925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6A976-B7CA-47C2-80A2-0E88B4A52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295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A1804A-DC0C-47D8-AD54-707F28D4E2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C3B622-182C-43CB-9FC3-DEBC004E68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F90367-D02F-4F1A-9638-8D13DBD4D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F4E7-BA07-4B3B-B5D9-912BDFE367E1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FDD239-C7A3-43ED-97BE-8ADFFCCEF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CB6E59-6A8C-41AB-8BEA-D3803425B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6A976-B7CA-47C2-80A2-0E88B4A52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099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8CE36-7EBD-4C0B-BFBA-56AF8CD22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DC5058-4B4E-4E15-8842-02D289FFC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BCC75C-3891-4A0F-84DB-2F60A3CB7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F4E7-BA07-4B3B-B5D9-912BDFE367E1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876562-DE32-42B8-9012-B90A65CDE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563233-F37A-4585-B0CF-956B50FEE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6A976-B7CA-47C2-80A2-0E88B4A52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995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DB28B8-FBE9-49F1-B071-8C8CFE64A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5D0D49-EF4D-481E-8CF2-C34E7C7C94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EC0EDF-C2CD-41C1-AE0F-FA5E31B27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F4E7-BA07-4B3B-B5D9-912BDFE367E1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0266A-A8D1-4A52-975A-C6D2051FF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3511A6-E5FF-4D4F-A2CC-A6EFCEFF8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6A976-B7CA-47C2-80A2-0E88B4A52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704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D514A-FF2A-4C2E-8388-80BA125B1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BCBD7-04C1-46D8-B6C0-3BAB5F981F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DD22C4-BD88-4D9A-96FD-FBB1BF8873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5A50F6-49DB-417D-8C1D-5DD51C8C1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F4E7-BA07-4B3B-B5D9-912BDFE367E1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1D3389-0C33-4638-A42C-E28760CFD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06FF55-6561-4309-A865-E867C505E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6A976-B7CA-47C2-80A2-0E88B4A52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014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C742-3DA1-472E-B129-8AC0545B2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C5297D-E2A1-44CA-AE81-4777E320A7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04B5E3-909A-48A2-8549-93B76CC346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1167BB-3833-4F44-B2AB-9DDAAB4062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D0A2B9-A0C0-4C2F-84CF-AA821843C9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BEAFBE-AE23-4B68-B202-ACAEA4E1D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F4E7-BA07-4B3B-B5D9-912BDFE367E1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B303960-B889-48B4-BACF-C2BACD60A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CFDD02-04C2-4AB0-8EC6-05912841C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6A976-B7CA-47C2-80A2-0E88B4A52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436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55ABC-5D20-4805-8686-F95C2A5BB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A71660-49C3-4AFC-8A19-12DC45752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F4E7-BA07-4B3B-B5D9-912BDFE367E1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5D9F77-ABEF-4575-8043-C7087097C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985F94-DCFC-4BB4-86D4-4374EF211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6A976-B7CA-47C2-80A2-0E88B4A52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115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F29B7AC-B212-4A77-9591-C610359A9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F4E7-BA07-4B3B-B5D9-912BDFE367E1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262779-2844-4FEF-9BA4-A1F6B766E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FD9D99-462B-494B-AA65-F19380794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6A976-B7CA-47C2-80A2-0E88B4A52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770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28047-D1CB-4791-B89B-5A46E59C8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4930A2-C820-42E6-B09F-16BA885EC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5FC1BE-1003-4AC9-A6BF-8EDF1462D3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FE98AC-F78B-4605-BE84-C468BB73B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F4E7-BA07-4B3B-B5D9-912BDFE367E1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2EA003-0666-475E-8AE1-ECDC35A1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5D9942-E7C2-4557-8A84-4FD6C59D6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6A976-B7CA-47C2-80A2-0E88B4A52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715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59E167-BB05-4DD8-8F74-C8680F264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5EC085-D86C-48AB-8760-1D677C5CA5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3928A8-0330-480A-8604-AFF8B9DDB8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BD677F-F3EA-4210-B7F0-437493F49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F4E7-BA07-4B3B-B5D9-912BDFE367E1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414442-AA31-4062-BA7C-5E05BBBC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A54194-C3B7-47F3-8D6C-5C20B6017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6A976-B7CA-47C2-80A2-0E88B4A52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456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42F629-6F29-464F-9C9A-2368503E7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40E20E-DD2A-4211-87DA-E4D5B2ADAF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1347E2-A431-47E0-A199-379BF4E3CA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7F4E7-BA07-4B3B-B5D9-912BDFE367E1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3795A6-AD7F-4013-AFB3-2A410E42B3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4DA2AF-F781-47C6-B2F5-CB209AAA9C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6A976-B7CA-47C2-80A2-0E88B4A52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556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A375D-C9C0-4A90-8259-6B2784FAA5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v-SE" sz="4000" dirty="0"/>
              <a:t>Optimalisasi Peran dan Kapasitas Legislator sebagai Agen Perubahan untuk Mewujudkan Kepemimpinan Kolektif, Demokrasi Partisipatif dan Berintegritas</a:t>
            </a: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A8AF7E-DBF8-4848-96BF-10E1B1A4D5D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 (c) . </a:t>
            </a:r>
            <a:r>
              <a:rPr lang="en-US" dirty="0" err="1"/>
              <a:t>Riyan</a:t>
            </a:r>
            <a:r>
              <a:rPr lang="en-US" dirty="0"/>
              <a:t> </a:t>
            </a:r>
            <a:r>
              <a:rPr lang="en-US" dirty="0" err="1"/>
              <a:t>Permana</a:t>
            </a:r>
            <a:r>
              <a:rPr lang="en-US" dirty="0"/>
              <a:t> Putra, SH, MH </a:t>
            </a:r>
          </a:p>
        </p:txBody>
      </p:sp>
    </p:spTree>
    <p:extLst>
      <p:ext uri="{BB962C8B-B14F-4D97-AF65-F5344CB8AC3E}">
        <p14:creationId xmlns:p14="http://schemas.microsoft.com/office/powerpoint/2010/main" val="34315259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✅ </a:t>
            </a:r>
            <a:r>
              <a:rPr lang="en-US" b="1" dirty="0" err="1"/>
              <a:t>Advokasi</a:t>
            </a:r>
            <a:r>
              <a:rPr lang="en-US" b="1" dirty="0"/>
              <a:t> </a:t>
            </a:r>
            <a:r>
              <a:rPr lang="en-US" b="1" dirty="0" err="1"/>
              <a:t>legislatif</a:t>
            </a:r>
            <a:r>
              <a:rPr lang="en-US" b="1" dirty="0"/>
              <a:t> </a:t>
            </a:r>
            <a:r>
              <a:rPr lang="en-US" b="1" dirty="0" err="1"/>
              <a:t>adalah</a:t>
            </a:r>
            <a:r>
              <a:rPr lang="en-US" b="1" dirty="0"/>
              <a:t> </a:t>
            </a:r>
            <a:r>
              <a:rPr lang="en-US" b="1" dirty="0" err="1"/>
              <a:t>hak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alat</a:t>
            </a:r>
            <a:r>
              <a:rPr lang="en-US" b="1" dirty="0"/>
              <a:t> </a:t>
            </a:r>
            <a:r>
              <a:rPr lang="en-US" b="1" dirty="0" err="1"/>
              <a:t>demokratis</a:t>
            </a:r>
            <a:r>
              <a:rPr lang="en-US" b="1" dirty="0"/>
              <a:t> </a:t>
            </a:r>
            <a:r>
              <a:rPr lang="en-US" b="1" dirty="0" err="1"/>
              <a:t>warga</a:t>
            </a:r>
            <a:r>
              <a:rPr lang="en-US" b="1" dirty="0"/>
              <a:t> </a:t>
            </a:r>
            <a:r>
              <a:rPr lang="en-US" b="1" dirty="0" err="1"/>
              <a:t>negara</a:t>
            </a:r>
            <a:r>
              <a:rPr lang="en-US" b="1" dirty="0"/>
              <a:t> — </a:t>
            </a:r>
            <a:r>
              <a:rPr lang="en-US" b="1" dirty="0" err="1"/>
              <a:t>termasuk</a:t>
            </a:r>
            <a:r>
              <a:rPr lang="en-US" b="1" dirty="0"/>
              <a:t> </a:t>
            </a:r>
            <a:r>
              <a:rPr lang="en-US" b="1" dirty="0" err="1"/>
              <a:t>mahasiswa</a:t>
            </a:r>
            <a:r>
              <a:rPr lang="en-US" b="1" dirty="0"/>
              <a:t>.</a:t>
            </a:r>
            <a:br>
              <a:rPr lang="en-US" dirty="0"/>
            </a:br>
            <a:r>
              <a:rPr lang="en-US" dirty="0"/>
              <a:t>✅ </a:t>
            </a:r>
            <a:r>
              <a:rPr lang="en-US" b="1" dirty="0" err="1"/>
              <a:t>Dasarnya</a:t>
            </a:r>
            <a:r>
              <a:rPr lang="en-US" b="1" dirty="0"/>
              <a:t> </a:t>
            </a:r>
            <a:r>
              <a:rPr lang="en-US" b="1" dirty="0" err="1"/>
              <a:t>kuat</a:t>
            </a:r>
            <a:r>
              <a:rPr lang="en-US" b="1" dirty="0"/>
              <a:t>: </a:t>
            </a:r>
            <a:r>
              <a:rPr lang="en-US" b="1" dirty="0" err="1"/>
              <a:t>konstitusi</a:t>
            </a:r>
            <a:r>
              <a:rPr lang="en-US" b="1" dirty="0"/>
              <a:t>, UU, </a:t>
            </a:r>
            <a:r>
              <a:rPr lang="en-US" b="1" dirty="0" err="1"/>
              <a:t>dan</a:t>
            </a:r>
            <a:r>
              <a:rPr lang="en-US" b="1" dirty="0"/>
              <a:t> HAM.</a:t>
            </a:r>
            <a:br>
              <a:rPr lang="en-US" dirty="0"/>
            </a:br>
            <a:r>
              <a:rPr lang="en-US" dirty="0"/>
              <a:t>✅ </a:t>
            </a:r>
            <a:r>
              <a:rPr lang="en-US" b="1" dirty="0"/>
              <a:t>Legislator </a:t>
            </a:r>
            <a:r>
              <a:rPr lang="en-US" b="1" dirty="0" err="1"/>
              <a:t>mahasiswa</a:t>
            </a:r>
            <a:r>
              <a:rPr lang="en-US" b="1" dirty="0"/>
              <a:t> </a:t>
            </a:r>
            <a:r>
              <a:rPr lang="en-US" b="1" dirty="0" err="1"/>
              <a:t>juga</a:t>
            </a:r>
            <a:r>
              <a:rPr lang="en-US" b="1" dirty="0"/>
              <a:t> </a:t>
            </a:r>
            <a:r>
              <a:rPr lang="en-US" b="1" dirty="0" err="1"/>
              <a:t>wajib</a:t>
            </a:r>
            <a:r>
              <a:rPr lang="en-US" b="1" dirty="0"/>
              <a:t> </a:t>
            </a:r>
            <a:r>
              <a:rPr lang="en-US" b="1" dirty="0" err="1"/>
              <a:t>menjalankan</a:t>
            </a:r>
            <a:r>
              <a:rPr lang="en-US" b="1" dirty="0"/>
              <a:t> </a:t>
            </a:r>
            <a:r>
              <a:rPr lang="en-US" b="1" dirty="0" err="1"/>
              <a:t>fungsi</a:t>
            </a:r>
            <a:r>
              <a:rPr lang="en-US" b="1" dirty="0"/>
              <a:t> </a:t>
            </a:r>
            <a:r>
              <a:rPr lang="en-US" b="1" dirty="0" err="1"/>
              <a:t>advokatif</a:t>
            </a:r>
            <a:r>
              <a:rPr lang="en-US" b="1" dirty="0"/>
              <a:t>, demi </a:t>
            </a:r>
            <a:r>
              <a:rPr lang="en-US" b="1" dirty="0" err="1"/>
              <a:t>mewakili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melindungi</a:t>
            </a:r>
            <a:r>
              <a:rPr lang="en-US" b="1" dirty="0"/>
              <a:t> </a:t>
            </a:r>
            <a:r>
              <a:rPr lang="en-US" b="1" dirty="0" err="1"/>
              <a:t>suara</a:t>
            </a:r>
            <a:r>
              <a:rPr lang="en-US" b="1" dirty="0"/>
              <a:t> </a:t>
            </a:r>
            <a:r>
              <a:rPr lang="en-US" b="1" dirty="0" err="1"/>
              <a:t>mahasiswa</a:t>
            </a:r>
            <a:r>
              <a:rPr lang="en-US" b="1" dirty="0"/>
              <a:t> di </a:t>
            </a:r>
            <a:r>
              <a:rPr lang="en-US" b="1" dirty="0" err="1"/>
              <a:t>ruang</a:t>
            </a:r>
            <a:r>
              <a:rPr lang="en-US" b="1" dirty="0"/>
              <a:t> </a:t>
            </a:r>
            <a:r>
              <a:rPr lang="en-US" b="1" dirty="0" err="1"/>
              <a:t>kebijakan</a:t>
            </a:r>
            <a:r>
              <a:rPr lang="en-US" b="1" dirty="0"/>
              <a:t> </a:t>
            </a:r>
            <a:r>
              <a:rPr lang="en-US" b="1" dirty="0" err="1"/>
              <a:t>kampus</a:t>
            </a:r>
            <a:r>
              <a:rPr lang="en-US" b="1" dirty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“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proses </a:t>
            </a:r>
            <a:r>
              <a:rPr lang="en-US" dirty="0" err="1"/>
              <a:t>legislasi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orang lain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melakukannya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—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memperhatikan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.”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1207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STRATEGI &amp; TAKTIK EFEKTIF DALAM ADVOKASI LEGISLATIF MAHASISWA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🎯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Isu</a:t>
            </a:r>
            <a:r>
              <a:rPr lang="en-US" dirty="0"/>
              <a:t> </a:t>
            </a:r>
            <a:r>
              <a:rPr lang="en-US" dirty="0" err="1"/>
              <a:t>Spesifik</a:t>
            </a:r>
            <a:r>
              <a:rPr lang="en-US" dirty="0"/>
              <a:t>	 :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advokasi</a:t>
            </a:r>
            <a:r>
              <a:rPr lang="en-US" dirty="0"/>
              <a:t> </a:t>
            </a:r>
            <a:r>
              <a:rPr lang="en-US" dirty="0" err="1"/>
              <a:t>terarah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melebar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👥 </a:t>
            </a:r>
            <a:r>
              <a:rPr lang="en-US" dirty="0" err="1"/>
              <a:t>Bangun</a:t>
            </a:r>
            <a:r>
              <a:rPr lang="en-US" dirty="0"/>
              <a:t> </a:t>
            </a:r>
            <a:r>
              <a:rPr lang="en-US" dirty="0" err="1"/>
              <a:t>Koalisi</a:t>
            </a:r>
            <a:r>
              <a:rPr lang="en-US" dirty="0"/>
              <a:t> : </a:t>
            </a:r>
            <a:r>
              <a:rPr lang="en-US" dirty="0" err="1"/>
              <a:t>Menggandeng</a:t>
            </a:r>
            <a:r>
              <a:rPr lang="en-US" dirty="0"/>
              <a:t> BEM, UKM,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lainnya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🧠 </a:t>
            </a:r>
            <a:r>
              <a:rPr lang="en-US" dirty="0" err="1"/>
              <a:t>Berbasis</a:t>
            </a:r>
            <a:r>
              <a:rPr lang="en-US" dirty="0"/>
              <a:t> Data &amp; </a:t>
            </a:r>
            <a:r>
              <a:rPr lang="en-US" dirty="0" err="1"/>
              <a:t>Fakta</a:t>
            </a:r>
            <a:r>
              <a:rPr lang="en-US" dirty="0"/>
              <a:t> : </a:t>
            </a:r>
            <a:r>
              <a:rPr lang="en-US" dirty="0" err="1"/>
              <a:t>Gunakan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survei</a:t>
            </a:r>
            <a:r>
              <a:rPr lang="en-US" dirty="0"/>
              <a:t>, polling,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riset</a:t>
            </a:r>
            <a:r>
              <a:rPr lang="en-US" dirty="0"/>
              <a:t> </a:t>
            </a:r>
            <a:r>
              <a:rPr lang="en-US" dirty="0" err="1"/>
              <a:t>ringan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📢 </a:t>
            </a:r>
            <a:r>
              <a:rPr lang="en-US" dirty="0" err="1"/>
              <a:t>Kampanye</a:t>
            </a:r>
            <a:r>
              <a:rPr lang="en-US" dirty="0"/>
              <a:t> Multi-Platform : </a:t>
            </a:r>
            <a:r>
              <a:rPr lang="en-US" dirty="0" err="1"/>
              <a:t>Manfaatkan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media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menyebar</a:t>
            </a:r>
            <a:r>
              <a:rPr lang="en-US" dirty="0"/>
              <a:t> </a:t>
            </a:r>
            <a:r>
              <a:rPr lang="en-US" dirty="0" err="1"/>
              <a:t>isu</a:t>
            </a:r>
            <a:r>
              <a:rPr lang="en-US" dirty="0"/>
              <a:t> (online + offline)</a:t>
            </a:r>
          </a:p>
          <a:p>
            <a:pPr marL="0" indent="0">
              <a:buNone/>
            </a:pPr>
            <a:r>
              <a:rPr lang="en-US" dirty="0"/>
              <a:t>🔄 </a:t>
            </a:r>
            <a:r>
              <a:rPr lang="en-US" dirty="0" err="1"/>
              <a:t>Konsistensi</a:t>
            </a:r>
            <a:r>
              <a:rPr lang="en-US" dirty="0"/>
              <a:t> </a:t>
            </a:r>
            <a:r>
              <a:rPr lang="en-US" dirty="0" err="1"/>
              <a:t>Aksi</a:t>
            </a:r>
            <a:r>
              <a:rPr lang="en-US" dirty="0"/>
              <a:t> :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berhenti</a:t>
            </a:r>
            <a:r>
              <a:rPr lang="en-US" dirty="0"/>
              <a:t> di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momen</a:t>
            </a:r>
            <a:r>
              <a:rPr lang="en-US" dirty="0"/>
              <a:t>, </a:t>
            </a:r>
            <a:r>
              <a:rPr lang="en-US" dirty="0" err="1"/>
              <a:t>tapi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tekanan</a:t>
            </a:r>
            <a:r>
              <a:rPr lang="en-US" dirty="0"/>
              <a:t> </a:t>
            </a:r>
            <a:r>
              <a:rPr lang="en-US" dirty="0" err="1"/>
              <a:t>berkelanjutan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📚 </a:t>
            </a:r>
            <a:r>
              <a:rPr lang="en-US" dirty="0" err="1"/>
              <a:t>Edukasi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: </a:t>
            </a:r>
            <a:r>
              <a:rPr lang="en-US" dirty="0" err="1"/>
              <a:t>Edukasi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soal</a:t>
            </a:r>
            <a:r>
              <a:rPr lang="en-US" dirty="0"/>
              <a:t> </a:t>
            </a:r>
            <a:r>
              <a:rPr lang="en-US" dirty="0" err="1"/>
              <a:t>isu</a:t>
            </a:r>
            <a:r>
              <a:rPr lang="en-US" dirty="0"/>
              <a:t> yang </a:t>
            </a:r>
            <a:r>
              <a:rPr lang="en-US" dirty="0" err="1"/>
              <a:t>diadvokasi</a:t>
            </a:r>
            <a:r>
              <a:rPr lang="en-US" dirty="0"/>
              <a:t> agar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kesadaran</a:t>
            </a:r>
            <a:r>
              <a:rPr lang="en-US" dirty="0"/>
              <a:t> </a:t>
            </a:r>
            <a:r>
              <a:rPr lang="en-US" dirty="0" err="1"/>
              <a:t>kolektif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5163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TAKTIK KONKRET DAN EFEKTIF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b="1" dirty="0" err="1"/>
              <a:t>taktik</a:t>
            </a:r>
            <a:r>
              <a:rPr lang="en-US" b="1" dirty="0"/>
              <a:t> </a:t>
            </a:r>
            <a:r>
              <a:rPr lang="en-US" b="1" dirty="0" err="1"/>
              <a:t>langsung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Senat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b="1" dirty="0"/>
              <a:t>1. Public Speaking &amp; Dialog </a:t>
            </a:r>
            <a:r>
              <a:rPr lang="en-US" b="1" dirty="0" err="1"/>
              <a:t>Publik</a:t>
            </a:r>
            <a:endParaRPr lang="en-US" b="1" dirty="0"/>
          </a:p>
          <a:p>
            <a:pPr marL="0" indent="0">
              <a:buNone/>
            </a:pPr>
            <a:r>
              <a:rPr lang="en-US" b="1" dirty="0" err="1"/>
              <a:t>Taktik</a:t>
            </a:r>
            <a:r>
              <a:rPr lang="en-US" b="1" dirty="0"/>
              <a:t>:</a:t>
            </a:r>
            <a:endParaRPr lang="en-US" dirty="0"/>
          </a:p>
          <a:p>
            <a:r>
              <a:rPr lang="en-US" dirty="0" err="1"/>
              <a:t>Mengadakan</a:t>
            </a:r>
            <a:r>
              <a:rPr lang="en-US" dirty="0"/>
              <a:t> </a:t>
            </a:r>
            <a:r>
              <a:rPr lang="en-US" i="1" dirty="0"/>
              <a:t>Forum </a:t>
            </a:r>
            <a:r>
              <a:rPr lang="en-US" i="1" dirty="0" err="1"/>
              <a:t>Aspirasi</a:t>
            </a:r>
            <a:r>
              <a:rPr lang="en-US" i="1" dirty="0"/>
              <a:t> </a:t>
            </a:r>
            <a:r>
              <a:rPr lang="en-US" i="1" dirty="0" err="1"/>
              <a:t>Mahasiswa</a:t>
            </a:r>
            <a:endParaRPr lang="en-US" dirty="0"/>
          </a:p>
          <a:p>
            <a:r>
              <a:rPr lang="en-US" dirty="0" err="1"/>
              <a:t>Menyelenggarakan</a:t>
            </a:r>
            <a:r>
              <a:rPr lang="en-US" dirty="0"/>
              <a:t> </a:t>
            </a:r>
            <a:r>
              <a:rPr lang="en-US" i="1" dirty="0"/>
              <a:t>Dialog Terbuka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kampus</a:t>
            </a:r>
            <a:endParaRPr lang="en-US" dirty="0"/>
          </a:p>
          <a:p>
            <a:r>
              <a:rPr lang="en-US" dirty="0" err="1"/>
              <a:t>Debat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di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sidang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webinar</a:t>
            </a:r>
          </a:p>
          <a:p>
            <a:pPr marL="0" indent="0">
              <a:buNone/>
            </a:pPr>
            <a:r>
              <a:rPr lang="en-US" b="1" dirty="0" err="1"/>
              <a:t>Efektif</a:t>
            </a:r>
            <a:r>
              <a:rPr lang="en-US" b="1" dirty="0"/>
              <a:t> </a:t>
            </a:r>
            <a:r>
              <a:rPr lang="en-US" b="1" dirty="0" err="1"/>
              <a:t>karena</a:t>
            </a:r>
            <a:r>
              <a:rPr lang="en-US" b="1" dirty="0"/>
              <a:t>:</a:t>
            </a:r>
            <a:endParaRPr lang="en-US" dirty="0"/>
          </a:p>
          <a:p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argumentatif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edukatif</a:t>
            </a:r>
            <a:endParaRPr lang="en-US" dirty="0"/>
          </a:p>
          <a:p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kapasitas</a:t>
            </a:r>
            <a:r>
              <a:rPr lang="en-US" dirty="0"/>
              <a:t> </a:t>
            </a:r>
            <a:r>
              <a:rPr lang="en-US" dirty="0" err="1"/>
              <a:t>intelektual</a:t>
            </a:r>
            <a:r>
              <a:rPr lang="en-US" dirty="0"/>
              <a:t> </a:t>
            </a:r>
            <a:r>
              <a:rPr lang="en-US" dirty="0" err="1"/>
              <a:t>senat</a:t>
            </a:r>
            <a:endParaRPr lang="en-US" dirty="0"/>
          </a:p>
          <a:p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legitimasi</a:t>
            </a:r>
            <a:r>
              <a:rPr lang="en-US" dirty="0"/>
              <a:t> di </a:t>
            </a:r>
            <a:r>
              <a:rPr lang="en-US" dirty="0" err="1"/>
              <a:t>mata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kampus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9111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2. </a:t>
            </a:r>
            <a:r>
              <a:rPr lang="en-US" b="1" dirty="0" err="1"/>
              <a:t>Membuat</a:t>
            </a:r>
            <a:r>
              <a:rPr lang="en-US" b="1" dirty="0"/>
              <a:t> </a:t>
            </a:r>
            <a:r>
              <a:rPr lang="en-US" b="1" dirty="0" err="1"/>
              <a:t>Petisi</a:t>
            </a:r>
            <a:r>
              <a:rPr lang="en-US" b="1" dirty="0"/>
              <a:t> (Online/Offline)</a:t>
            </a:r>
          </a:p>
          <a:p>
            <a:pPr marL="0" indent="0">
              <a:buNone/>
            </a:pPr>
            <a:r>
              <a:rPr lang="en-US" b="1" dirty="0" err="1"/>
              <a:t>Taktik</a:t>
            </a:r>
            <a:r>
              <a:rPr lang="en-US" b="1" dirty="0"/>
              <a:t>:</a:t>
            </a:r>
            <a:endParaRPr lang="en-US" dirty="0"/>
          </a:p>
          <a:p>
            <a:r>
              <a:rPr lang="en-US" dirty="0" err="1"/>
              <a:t>Gunakan</a:t>
            </a:r>
            <a:r>
              <a:rPr lang="en-US" dirty="0"/>
              <a:t> platform </a:t>
            </a:r>
            <a:r>
              <a:rPr lang="en-US" dirty="0" err="1"/>
              <a:t>seperti</a:t>
            </a:r>
            <a:r>
              <a:rPr lang="en-US" dirty="0"/>
              <a:t> change.org </a:t>
            </a:r>
            <a:r>
              <a:rPr lang="en-US" dirty="0" err="1"/>
              <a:t>atau</a:t>
            </a:r>
            <a:r>
              <a:rPr lang="en-US" dirty="0"/>
              <a:t> [Google Form]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mengumpulkan</a:t>
            </a:r>
            <a:r>
              <a:rPr lang="en-US" dirty="0"/>
              <a:t> </a:t>
            </a:r>
            <a:r>
              <a:rPr lang="en-US" dirty="0" err="1"/>
              <a:t>dukungan</a:t>
            </a:r>
            <a:endParaRPr lang="en-US" dirty="0"/>
          </a:p>
          <a:p>
            <a:r>
              <a:rPr lang="en-US" dirty="0" err="1"/>
              <a:t>Desain</a:t>
            </a:r>
            <a:r>
              <a:rPr lang="en-US" dirty="0"/>
              <a:t> </a:t>
            </a:r>
            <a:r>
              <a:rPr lang="en-US" dirty="0" err="1"/>
              <a:t>petisi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narasi</a:t>
            </a:r>
            <a:r>
              <a:rPr lang="en-US" dirty="0"/>
              <a:t> </a:t>
            </a:r>
            <a:r>
              <a:rPr lang="en-US" dirty="0" err="1"/>
              <a:t>kuat</a:t>
            </a:r>
            <a:r>
              <a:rPr lang="en-US" dirty="0"/>
              <a:t>, data </a:t>
            </a:r>
            <a:r>
              <a:rPr lang="en-US" dirty="0" err="1"/>
              <a:t>pendukung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tuntutan</a:t>
            </a:r>
            <a:r>
              <a:rPr lang="en-US" dirty="0"/>
              <a:t> yang </a:t>
            </a:r>
            <a:r>
              <a:rPr lang="en-US" dirty="0" err="1"/>
              <a:t>jelas</a:t>
            </a:r>
            <a:endParaRPr lang="en-US" dirty="0"/>
          </a:p>
          <a:p>
            <a:r>
              <a:rPr lang="en-US" dirty="0" err="1"/>
              <a:t>Sebarkan</a:t>
            </a:r>
            <a:r>
              <a:rPr lang="en-US" dirty="0"/>
              <a:t> </a:t>
            </a:r>
            <a:r>
              <a:rPr lang="en-US" dirty="0" err="1"/>
              <a:t>lewat</a:t>
            </a:r>
            <a:r>
              <a:rPr lang="en-US" dirty="0"/>
              <a:t> media </a:t>
            </a:r>
            <a:r>
              <a:rPr lang="en-US" dirty="0" err="1"/>
              <a:t>sosial</a:t>
            </a:r>
            <a:r>
              <a:rPr lang="en-US" dirty="0"/>
              <a:t>, </a:t>
            </a:r>
            <a:r>
              <a:rPr lang="en-US" dirty="0" err="1"/>
              <a:t>grup</a:t>
            </a:r>
            <a:r>
              <a:rPr lang="en-US" dirty="0"/>
              <a:t> WA,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kelas</a:t>
            </a:r>
            <a:r>
              <a:rPr lang="en-US" dirty="0"/>
              <a:t> </a:t>
            </a:r>
            <a:r>
              <a:rPr lang="en-US" dirty="0" err="1"/>
              <a:t>berlangsung</a:t>
            </a:r>
            <a:endParaRPr lang="en-US" dirty="0"/>
          </a:p>
          <a:p>
            <a:pPr marL="0" indent="0">
              <a:buNone/>
            </a:pPr>
            <a:r>
              <a:rPr lang="en-US" b="1" dirty="0" err="1"/>
              <a:t>Efektif</a:t>
            </a:r>
            <a:r>
              <a:rPr lang="en-US" b="1" dirty="0"/>
              <a:t> </a:t>
            </a:r>
            <a:r>
              <a:rPr lang="en-US" b="1" dirty="0" err="1"/>
              <a:t>karena</a:t>
            </a:r>
            <a:r>
              <a:rPr lang="en-US" b="1" dirty="0"/>
              <a:t>:</a:t>
            </a:r>
            <a:endParaRPr lang="en-US" dirty="0"/>
          </a:p>
          <a:p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suara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datang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senat</a:t>
            </a:r>
            <a:r>
              <a:rPr lang="en-US" dirty="0"/>
              <a:t>, </a:t>
            </a:r>
            <a:r>
              <a:rPr lang="en-US" dirty="0" err="1"/>
              <a:t>tapi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i="1" dirty="0" err="1"/>
              <a:t>massa</a:t>
            </a:r>
            <a:r>
              <a:rPr lang="en-US" i="1" dirty="0"/>
              <a:t> </a:t>
            </a:r>
            <a:r>
              <a:rPr lang="en-US" i="1" dirty="0" err="1"/>
              <a:t>mahasiswa</a:t>
            </a:r>
            <a:endParaRPr lang="en-US" dirty="0"/>
          </a:p>
          <a:p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jadi</a:t>
            </a:r>
            <a:r>
              <a:rPr lang="en-US" dirty="0"/>
              <a:t> “</a:t>
            </a:r>
            <a:r>
              <a:rPr lang="en-US" dirty="0" err="1"/>
              <a:t>bukti</a:t>
            </a:r>
            <a:r>
              <a:rPr lang="en-US" dirty="0"/>
              <a:t> </a:t>
            </a:r>
            <a:r>
              <a:rPr lang="en-US" dirty="0" err="1"/>
              <a:t>dukungan</a:t>
            </a:r>
            <a:r>
              <a:rPr lang="en-US" dirty="0"/>
              <a:t>”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audiensi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pimpinan</a:t>
            </a:r>
            <a:r>
              <a:rPr lang="en-US" dirty="0"/>
              <a:t> </a:t>
            </a:r>
            <a:r>
              <a:rPr lang="en-US" dirty="0" err="1"/>
              <a:t>kampus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8392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/>
              <a:t>3. </a:t>
            </a:r>
            <a:r>
              <a:rPr lang="en-US" b="1" dirty="0" err="1"/>
              <a:t>Menggunakan</a:t>
            </a:r>
            <a:r>
              <a:rPr lang="en-US" b="1" dirty="0"/>
              <a:t> Media </a:t>
            </a:r>
            <a:r>
              <a:rPr lang="en-US" b="1" dirty="0" err="1"/>
              <a:t>Sosial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Visibilitas</a:t>
            </a:r>
            <a:endParaRPr lang="en-US" b="1" dirty="0"/>
          </a:p>
          <a:p>
            <a:pPr marL="0" indent="0">
              <a:buNone/>
            </a:pPr>
            <a:r>
              <a:rPr lang="en-US" b="1" dirty="0" err="1"/>
              <a:t>Taktik</a:t>
            </a:r>
            <a:r>
              <a:rPr lang="en-US" b="1" dirty="0"/>
              <a:t>:</a:t>
            </a:r>
            <a:endParaRPr lang="en-US" dirty="0"/>
          </a:p>
          <a:p>
            <a:r>
              <a:rPr lang="en-US" dirty="0" err="1"/>
              <a:t>Kampanye</a:t>
            </a:r>
            <a:r>
              <a:rPr lang="en-US" dirty="0"/>
              <a:t> </a:t>
            </a:r>
            <a:r>
              <a:rPr lang="en-US" dirty="0" err="1"/>
              <a:t>Isu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hashtag</a:t>
            </a:r>
            <a:r>
              <a:rPr lang="en-US" dirty="0"/>
              <a:t> </a:t>
            </a:r>
            <a:r>
              <a:rPr lang="en-US" dirty="0" err="1"/>
              <a:t>konsisten</a:t>
            </a:r>
            <a:r>
              <a:rPr lang="en-US" dirty="0"/>
              <a:t> (#</a:t>
            </a:r>
            <a:r>
              <a:rPr lang="en-US" dirty="0" err="1"/>
              <a:t>TolakUKTTinggi</a:t>
            </a:r>
            <a:r>
              <a:rPr lang="en-US" dirty="0"/>
              <a:t>, #</a:t>
            </a:r>
            <a:r>
              <a:rPr lang="en-US" dirty="0" err="1"/>
              <a:t>ReformasiOrganisasiKampus</a:t>
            </a:r>
            <a:r>
              <a:rPr lang="en-US" dirty="0"/>
              <a:t>)</a:t>
            </a:r>
          </a:p>
          <a:p>
            <a:r>
              <a:rPr lang="en-US" dirty="0" err="1"/>
              <a:t>Buat</a:t>
            </a:r>
            <a:r>
              <a:rPr lang="en-US" dirty="0"/>
              <a:t> </a:t>
            </a:r>
            <a:r>
              <a:rPr lang="en-US" dirty="0" err="1"/>
              <a:t>konten</a:t>
            </a:r>
            <a:r>
              <a:rPr lang="en-US" dirty="0"/>
              <a:t> </a:t>
            </a:r>
            <a:r>
              <a:rPr lang="en-US" dirty="0" err="1"/>
              <a:t>edukatif</a:t>
            </a:r>
            <a:r>
              <a:rPr lang="en-US" dirty="0"/>
              <a:t> di </a:t>
            </a:r>
            <a:r>
              <a:rPr lang="en-US" dirty="0" err="1"/>
              <a:t>Instagram</a:t>
            </a:r>
            <a:r>
              <a:rPr lang="en-US" dirty="0"/>
              <a:t> (Reels, Carousel), Twitter (X), </a:t>
            </a:r>
            <a:r>
              <a:rPr lang="en-US" dirty="0" err="1"/>
              <a:t>TikTok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Threads</a:t>
            </a:r>
          </a:p>
          <a:p>
            <a:r>
              <a:rPr lang="en-US" dirty="0" err="1"/>
              <a:t>Gunakan</a:t>
            </a:r>
            <a:r>
              <a:rPr lang="en-US" dirty="0"/>
              <a:t> </a:t>
            </a:r>
            <a:r>
              <a:rPr lang="en-US" dirty="0" err="1"/>
              <a:t>desain</a:t>
            </a:r>
            <a:r>
              <a:rPr lang="en-US" dirty="0"/>
              <a:t> </a:t>
            </a:r>
            <a:r>
              <a:rPr lang="en-US" dirty="0" err="1"/>
              <a:t>menarik</a:t>
            </a:r>
            <a:r>
              <a:rPr lang="en-US" dirty="0"/>
              <a:t>, </a:t>
            </a:r>
            <a:r>
              <a:rPr lang="en-US" dirty="0" err="1"/>
              <a:t>gaya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kekinian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call to action yang </a:t>
            </a:r>
            <a:r>
              <a:rPr lang="en-US" dirty="0" err="1"/>
              <a:t>jelas</a:t>
            </a:r>
            <a:endParaRPr lang="en-US" dirty="0"/>
          </a:p>
          <a:p>
            <a:pPr marL="0" indent="0">
              <a:buNone/>
            </a:pPr>
            <a:r>
              <a:rPr lang="en-US" b="1" dirty="0" err="1"/>
              <a:t>Efektif</a:t>
            </a:r>
            <a:r>
              <a:rPr lang="en-US" b="1" dirty="0"/>
              <a:t> </a:t>
            </a:r>
            <a:r>
              <a:rPr lang="en-US" b="1" dirty="0" err="1"/>
              <a:t>karena</a:t>
            </a:r>
            <a:r>
              <a:rPr lang="en-US" b="1" dirty="0"/>
              <a:t>:</a:t>
            </a:r>
            <a:endParaRPr lang="en-US" dirty="0"/>
          </a:p>
          <a:p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aktif</a:t>
            </a:r>
            <a:r>
              <a:rPr lang="en-US" dirty="0"/>
              <a:t> di media </a:t>
            </a:r>
            <a:r>
              <a:rPr lang="en-US" dirty="0" err="1"/>
              <a:t>sosial</a:t>
            </a:r>
            <a:endParaRPr lang="en-US" dirty="0"/>
          </a:p>
          <a:p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jangkauan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kesadaran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isu</a:t>
            </a:r>
            <a:endParaRPr lang="en-US" dirty="0"/>
          </a:p>
          <a:p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opini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mahasiswa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85472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4. </a:t>
            </a:r>
            <a:r>
              <a:rPr lang="en-US" b="1" dirty="0" err="1"/>
              <a:t>Konten</a:t>
            </a:r>
            <a:r>
              <a:rPr lang="en-US" b="1" dirty="0"/>
              <a:t> </a:t>
            </a:r>
            <a:r>
              <a:rPr lang="en-US" b="1" dirty="0" err="1"/>
              <a:t>Kreatif</a:t>
            </a:r>
            <a:r>
              <a:rPr lang="en-US" b="1" dirty="0"/>
              <a:t> &amp; </a:t>
            </a:r>
            <a:r>
              <a:rPr lang="en-US" b="1" dirty="0" err="1"/>
              <a:t>Edukatif</a:t>
            </a:r>
            <a:endParaRPr lang="en-US" b="1" dirty="0"/>
          </a:p>
          <a:p>
            <a:pPr marL="0" indent="0">
              <a:buNone/>
            </a:pPr>
            <a:r>
              <a:rPr lang="en-US" b="1" dirty="0" err="1"/>
              <a:t>Taktik</a:t>
            </a:r>
            <a:r>
              <a:rPr lang="en-US" b="1" dirty="0"/>
              <a:t>:</a:t>
            </a:r>
            <a:endParaRPr lang="en-US" dirty="0"/>
          </a:p>
          <a:p>
            <a:r>
              <a:rPr lang="en-US" dirty="0"/>
              <a:t>Video “</a:t>
            </a:r>
            <a:r>
              <a:rPr lang="en-US" dirty="0" err="1"/>
              <a:t>Kenapa</a:t>
            </a:r>
            <a:r>
              <a:rPr lang="en-US" dirty="0"/>
              <a:t> </a:t>
            </a:r>
            <a:r>
              <a:rPr lang="en-US" dirty="0" err="1"/>
              <a:t>kamu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peduli</a:t>
            </a:r>
            <a:r>
              <a:rPr lang="en-US" dirty="0"/>
              <a:t>?” (30–60 </a:t>
            </a:r>
            <a:r>
              <a:rPr lang="en-US" dirty="0" err="1"/>
              <a:t>detik</a:t>
            </a:r>
            <a:r>
              <a:rPr lang="en-US" dirty="0"/>
              <a:t>)</a:t>
            </a:r>
          </a:p>
          <a:p>
            <a:r>
              <a:rPr lang="en-US" dirty="0"/>
              <a:t>Podcast </a:t>
            </a:r>
            <a:r>
              <a:rPr lang="en-US" dirty="0" err="1"/>
              <a:t>atau</a:t>
            </a:r>
            <a:r>
              <a:rPr lang="en-US" dirty="0"/>
              <a:t> mini </a:t>
            </a:r>
            <a:r>
              <a:rPr lang="en-US" dirty="0" err="1"/>
              <a:t>diskusi</a:t>
            </a:r>
            <a:r>
              <a:rPr lang="en-US" dirty="0"/>
              <a:t> IG Live</a:t>
            </a:r>
          </a:p>
          <a:p>
            <a:r>
              <a:rPr lang="en-US" dirty="0" err="1"/>
              <a:t>Infografis</a:t>
            </a:r>
            <a:r>
              <a:rPr lang="en-US" dirty="0"/>
              <a:t>: data, timeline,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poin</a:t>
            </a:r>
            <a:r>
              <a:rPr lang="en-US" dirty="0"/>
              <a:t> </a:t>
            </a:r>
            <a:r>
              <a:rPr lang="en-US" dirty="0" err="1"/>
              <a:t>tuntutan</a:t>
            </a:r>
            <a:endParaRPr lang="en-US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err="1"/>
              <a:t>Efektif</a:t>
            </a:r>
            <a:r>
              <a:rPr lang="en-US" b="1" dirty="0"/>
              <a:t> </a:t>
            </a:r>
            <a:r>
              <a:rPr lang="en-US" b="1" dirty="0" err="1"/>
              <a:t>karena</a:t>
            </a:r>
            <a:r>
              <a:rPr lang="en-US" b="1" dirty="0"/>
              <a:t>:</a:t>
            </a:r>
            <a:endParaRPr lang="en-US" dirty="0"/>
          </a:p>
          <a:p>
            <a:r>
              <a:rPr lang="en-US" dirty="0"/>
              <a:t>Visual =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dicerna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dibagikan</a:t>
            </a:r>
            <a:endParaRPr lang="en-US" dirty="0"/>
          </a:p>
          <a:p>
            <a:r>
              <a:rPr lang="en-US" dirty="0" err="1"/>
              <a:t>Membangun</a:t>
            </a:r>
            <a:r>
              <a:rPr lang="en-US" dirty="0"/>
              <a:t> “branding </a:t>
            </a:r>
            <a:r>
              <a:rPr lang="en-US" dirty="0" err="1"/>
              <a:t>isu</a:t>
            </a:r>
            <a:r>
              <a:rPr lang="en-US" dirty="0"/>
              <a:t>”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narasi</a:t>
            </a:r>
            <a:r>
              <a:rPr lang="en-US" dirty="0"/>
              <a:t> </a:t>
            </a:r>
            <a:r>
              <a:rPr lang="en-US" dirty="0" err="1"/>
              <a:t>kuat</a:t>
            </a:r>
            <a:endParaRPr lang="en-US" dirty="0"/>
          </a:p>
          <a:p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kredibilitas</a:t>
            </a:r>
            <a:r>
              <a:rPr lang="en-US" dirty="0"/>
              <a:t> </a:t>
            </a:r>
            <a:r>
              <a:rPr lang="en-US" dirty="0" err="1"/>
              <a:t>advokasi</a:t>
            </a:r>
            <a:r>
              <a:rPr lang="en-US" dirty="0"/>
              <a:t> </a:t>
            </a:r>
            <a:r>
              <a:rPr lang="en-US" dirty="0" err="1"/>
              <a:t>legislatif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4915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5. Polling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Survei</a:t>
            </a:r>
            <a:r>
              <a:rPr lang="en-US" b="1" dirty="0"/>
              <a:t> </a:t>
            </a:r>
            <a:r>
              <a:rPr lang="en-US" b="1" dirty="0" err="1"/>
              <a:t>Mahasiswa</a:t>
            </a:r>
            <a:endParaRPr lang="en-US" b="1" dirty="0"/>
          </a:p>
          <a:p>
            <a:pPr marL="0" indent="0">
              <a:buNone/>
            </a:pPr>
            <a:r>
              <a:rPr lang="en-US" b="1" dirty="0" err="1"/>
              <a:t>Taktik</a:t>
            </a:r>
            <a:r>
              <a:rPr lang="en-US" b="1" dirty="0"/>
              <a:t>:</a:t>
            </a:r>
            <a:endParaRPr lang="en-US" dirty="0"/>
          </a:p>
          <a:p>
            <a:r>
              <a:rPr lang="en-US" dirty="0" err="1"/>
              <a:t>Survei</a:t>
            </a:r>
            <a:r>
              <a:rPr lang="en-US" dirty="0"/>
              <a:t> online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isu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(</a:t>
            </a:r>
            <a:r>
              <a:rPr lang="en-US" dirty="0" err="1"/>
              <a:t>misalnya</a:t>
            </a:r>
            <a:r>
              <a:rPr lang="en-US" dirty="0"/>
              <a:t>: “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kamu</a:t>
            </a:r>
            <a:r>
              <a:rPr lang="en-US" dirty="0"/>
              <a:t> </a:t>
            </a:r>
            <a:r>
              <a:rPr lang="en-US" dirty="0" err="1"/>
              <a:t>setuju</a:t>
            </a:r>
            <a:r>
              <a:rPr lang="en-US" dirty="0"/>
              <a:t> UKT </a:t>
            </a:r>
            <a:r>
              <a:rPr lang="en-US" dirty="0" err="1"/>
              <a:t>dinaikkan</a:t>
            </a:r>
            <a:r>
              <a:rPr lang="en-US" dirty="0"/>
              <a:t>?”)</a:t>
            </a:r>
          </a:p>
          <a:p>
            <a:r>
              <a:rPr lang="en-US" dirty="0" err="1"/>
              <a:t>Sediakan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komentar</a:t>
            </a:r>
            <a:r>
              <a:rPr lang="en-US" dirty="0"/>
              <a:t>/</a:t>
            </a:r>
            <a:r>
              <a:rPr lang="en-US" dirty="0" err="1"/>
              <a:t>aspirasi</a:t>
            </a:r>
            <a:r>
              <a:rPr lang="en-US" dirty="0"/>
              <a:t> </a:t>
            </a:r>
            <a:r>
              <a:rPr lang="en-US" dirty="0" err="1"/>
              <a:t>terbuka</a:t>
            </a:r>
            <a:endParaRPr lang="en-US" dirty="0"/>
          </a:p>
          <a:p>
            <a:r>
              <a:rPr lang="en-US" dirty="0" err="1"/>
              <a:t>Rekap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survei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jadikan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sidang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audiensi</a:t>
            </a:r>
            <a:endParaRPr lang="en-US" dirty="0"/>
          </a:p>
          <a:p>
            <a:pPr marL="0" indent="0">
              <a:buNone/>
            </a:pPr>
            <a:r>
              <a:rPr lang="en-US" b="1" dirty="0" err="1"/>
              <a:t>Efektif</a:t>
            </a:r>
            <a:r>
              <a:rPr lang="en-US" b="1" dirty="0"/>
              <a:t> </a:t>
            </a:r>
            <a:r>
              <a:rPr lang="en-US" b="1" dirty="0" err="1"/>
              <a:t>karena</a:t>
            </a:r>
            <a:r>
              <a:rPr lang="en-US" b="1" dirty="0"/>
              <a:t>:</a:t>
            </a:r>
            <a:endParaRPr lang="en-US" dirty="0"/>
          </a:p>
          <a:p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partisipasi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biasa</a:t>
            </a:r>
            <a:endParaRPr lang="en-US" dirty="0"/>
          </a:p>
          <a:p>
            <a:r>
              <a:rPr lang="en-US" dirty="0"/>
              <a:t>Data </a:t>
            </a:r>
            <a:r>
              <a:rPr lang="en-US" dirty="0" err="1"/>
              <a:t>konkret</a:t>
            </a:r>
            <a:r>
              <a:rPr lang="en-US" dirty="0"/>
              <a:t> =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tekan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kampus</a:t>
            </a:r>
            <a:endParaRPr lang="en-US" dirty="0"/>
          </a:p>
          <a:p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legislatif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representatif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3660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6. </a:t>
            </a:r>
            <a:r>
              <a:rPr lang="en-US" b="1" dirty="0" err="1"/>
              <a:t>Audiensi</a:t>
            </a:r>
            <a:r>
              <a:rPr lang="en-US" b="1" dirty="0"/>
              <a:t> &amp; </a:t>
            </a:r>
            <a:r>
              <a:rPr lang="en-US" b="1" dirty="0" err="1"/>
              <a:t>Surat</a:t>
            </a:r>
            <a:r>
              <a:rPr lang="en-US" b="1" dirty="0"/>
              <a:t> </a:t>
            </a:r>
            <a:r>
              <a:rPr lang="en-US" b="1" dirty="0" err="1"/>
              <a:t>Resmi</a:t>
            </a:r>
            <a:endParaRPr lang="en-US" b="1" dirty="0"/>
          </a:p>
          <a:p>
            <a:pPr marL="0" indent="0">
              <a:buNone/>
            </a:pPr>
            <a:r>
              <a:rPr lang="en-US" b="1" dirty="0" err="1"/>
              <a:t>Taktik</a:t>
            </a:r>
            <a:r>
              <a:rPr lang="en-US" b="1" dirty="0"/>
              <a:t>:</a:t>
            </a:r>
            <a:endParaRPr lang="en-US" dirty="0"/>
          </a:p>
          <a:p>
            <a:r>
              <a:rPr lang="en-US" dirty="0" err="1"/>
              <a:t>Kirim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terbuka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permohonan</a:t>
            </a:r>
            <a:r>
              <a:rPr lang="en-US" dirty="0"/>
              <a:t> </a:t>
            </a:r>
            <a:r>
              <a:rPr lang="en-US" dirty="0" err="1"/>
              <a:t>audiensi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pimpinan</a:t>
            </a:r>
            <a:r>
              <a:rPr lang="en-US" dirty="0"/>
              <a:t> </a:t>
            </a:r>
            <a:r>
              <a:rPr lang="en-US" dirty="0" err="1"/>
              <a:t>kampus</a:t>
            </a:r>
            <a:endParaRPr lang="en-US" dirty="0"/>
          </a:p>
          <a:p>
            <a:r>
              <a:rPr lang="en-US" dirty="0" err="1"/>
              <a:t>Sertakan</a:t>
            </a:r>
            <a:r>
              <a:rPr lang="en-US" dirty="0"/>
              <a:t> </a:t>
            </a:r>
            <a:r>
              <a:rPr lang="en-US" dirty="0" err="1"/>
              <a:t>dukungan</a:t>
            </a:r>
            <a:r>
              <a:rPr lang="en-US" dirty="0"/>
              <a:t> (data, </a:t>
            </a:r>
            <a:r>
              <a:rPr lang="en-US" dirty="0" err="1"/>
              <a:t>petisi</a:t>
            </a:r>
            <a:r>
              <a:rPr lang="en-US" dirty="0"/>
              <a:t>,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survei</a:t>
            </a:r>
            <a:r>
              <a:rPr lang="en-US" dirty="0"/>
              <a:t>)</a:t>
            </a:r>
          </a:p>
          <a:p>
            <a:r>
              <a:rPr lang="en-US" dirty="0" err="1"/>
              <a:t>Rekam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dokumentasikan</a:t>
            </a:r>
            <a:r>
              <a:rPr lang="en-US" dirty="0"/>
              <a:t> </a:t>
            </a:r>
            <a:r>
              <a:rPr lang="en-US" dirty="0" err="1"/>
              <a:t>prosesnya</a:t>
            </a:r>
            <a:r>
              <a:rPr lang="en-US" dirty="0"/>
              <a:t>, </a:t>
            </a:r>
            <a:r>
              <a:rPr lang="en-US" dirty="0" err="1"/>
              <a:t>lalu</a:t>
            </a:r>
            <a:r>
              <a:rPr lang="en-US" dirty="0"/>
              <a:t> </a:t>
            </a:r>
            <a:r>
              <a:rPr lang="en-US" dirty="0" err="1"/>
              <a:t>publikasikan</a:t>
            </a:r>
            <a:endParaRPr lang="en-US" dirty="0"/>
          </a:p>
          <a:p>
            <a:pPr marL="0" indent="0">
              <a:buNone/>
            </a:pPr>
            <a:r>
              <a:rPr lang="en-US" b="1" dirty="0" err="1"/>
              <a:t>Efektif</a:t>
            </a:r>
            <a:r>
              <a:rPr lang="en-US" b="1" dirty="0"/>
              <a:t> </a:t>
            </a:r>
            <a:r>
              <a:rPr lang="en-US" b="1" dirty="0" err="1"/>
              <a:t>karena</a:t>
            </a:r>
            <a:r>
              <a:rPr lang="en-US" b="1" dirty="0"/>
              <a:t>:</a:t>
            </a:r>
            <a:endParaRPr lang="en-US" dirty="0"/>
          </a:p>
          <a:p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legitimasi</a:t>
            </a:r>
            <a:r>
              <a:rPr lang="en-US" dirty="0"/>
              <a:t> formal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tuntutan</a:t>
            </a:r>
            <a:endParaRPr lang="en-US" dirty="0"/>
          </a:p>
          <a:p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institusional</a:t>
            </a:r>
            <a:endParaRPr lang="en-US" dirty="0"/>
          </a:p>
          <a:p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menagih</a:t>
            </a:r>
            <a:r>
              <a:rPr lang="en-US" dirty="0"/>
              <a:t> </a:t>
            </a:r>
            <a:r>
              <a:rPr lang="en-US" dirty="0" err="1"/>
              <a:t>janji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pimpinan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3664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7. </a:t>
            </a:r>
            <a:r>
              <a:rPr lang="en-US" b="1" dirty="0" err="1"/>
              <a:t>Aksi</a:t>
            </a:r>
            <a:r>
              <a:rPr lang="en-US" b="1" dirty="0"/>
              <a:t> </a:t>
            </a:r>
            <a:r>
              <a:rPr lang="en-US" b="1" dirty="0" err="1"/>
              <a:t>Simbolik</a:t>
            </a:r>
            <a:r>
              <a:rPr lang="en-US" b="1" dirty="0"/>
              <a:t> (</a:t>
            </a:r>
            <a:r>
              <a:rPr lang="en-US" b="1" dirty="0" err="1"/>
              <a:t>Kreatif</a:t>
            </a:r>
            <a:r>
              <a:rPr lang="en-US" b="1" dirty="0"/>
              <a:t> &amp; </a:t>
            </a:r>
            <a:r>
              <a:rPr lang="en-US" b="1" dirty="0" err="1"/>
              <a:t>Damai</a:t>
            </a:r>
            <a:r>
              <a:rPr lang="en-US" b="1" dirty="0"/>
              <a:t>)</a:t>
            </a:r>
          </a:p>
          <a:p>
            <a:pPr marL="0" indent="0">
              <a:buNone/>
            </a:pPr>
            <a:r>
              <a:rPr lang="en-US" b="1" dirty="0" err="1"/>
              <a:t>Taktik</a:t>
            </a:r>
            <a:r>
              <a:rPr lang="en-US" b="1" dirty="0"/>
              <a:t>:</a:t>
            </a:r>
            <a:endParaRPr lang="en-US" dirty="0"/>
          </a:p>
          <a:p>
            <a:r>
              <a:rPr lang="en-US" dirty="0" err="1"/>
              <a:t>Flashmob</a:t>
            </a:r>
            <a:r>
              <a:rPr lang="en-US" dirty="0"/>
              <a:t> di area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kampus</a:t>
            </a:r>
            <a:endParaRPr lang="en-US" dirty="0"/>
          </a:p>
          <a:p>
            <a:r>
              <a:rPr lang="en-US" dirty="0"/>
              <a:t>“</a:t>
            </a:r>
            <a:r>
              <a:rPr lang="en-US" dirty="0" err="1"/>
              <a:t>Duduk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Membaca</a:t>
            </a:r>
            <a:r>
              <a:rPr lang="en-US" dirty="0"/>
              <a:t>” di </a:t>
            </a:r>
            <a:r>
              <a:rPr lang="en-US" dirty="0" err="1"/>
              <a:t>depan</a:t>
            </a:r>
            <a:r>
              <a:rPr lang="en-US" dirty="0"/>
              <a:t> </a:t>
            </a:r>
            <a:r>
              <a:rPr lang="en-US" dirty="0" err="1"/>
              <a:t>rektorat</a:t>
            </a:r>
            <a:endParaRPr lang="en-US" dirty="0"/>
          </a:p>
          <a:p>
            <a:r>
              <a:rPr lang="en-US" dirty="0"/>
              <a:t>Poster/</a:t>
            </a:r>
            <a:r>
              <a:rPr lang="en-US" dirty="0" err="1"/>
              <a:t>keranda</a:t>
            </a:r>
            <a:r>
              <a:rPr lang="en-US" dirty="0"/>
              <a:t>/</a:t>
            </a:r>
            <a:r>
              <a:rPr lang="en-US" dirty="0" err="1"/>
              <a:t>teater</a:t>
            </a:r>
            <a:r>
              <a:rPr lang="en-US" dirty="0"/>
              <a:t> </a:t>
            </a:r>
            <a:r>
              <a:rPr lang="en-US" dirty="0" err="1"/>
              <a:t>kampus</a:t>
            </a:r>
            <a:r>
              <a:rPr lang="en-US" dirty="0"/>
              <a:t> yang </a:t>
            </a:r>
            <a:r>
              <a:rPr lang="en-US" dirty="0" err="1"/>
              <a:t>menyindir</a:t>
            </a:r>
            <a:r>
              <a:rPr lang="en-US" dirty="0"/>
              <a:t> </a:t>
            </a:r>
            <a:r>
              <a:rPr lang="en-US" dirty="0" err="1"/>
              <a:t>isu</a:t>
            </a:r>
            <a:r>
              <a:rPr lang="en-US" dirty="0"/>
              <a:t> </a:t>
            </a:r>
            <a:r>
              <a:rPr lang="en-US" dirty="0" err="1"/>
              <a:t>aktual</a:t>
            </a:r>
            <a:endParaRPr lang="en-US" dirty="0"/>
          </a:p>
          <a:p>
            <a:pPr marL="0" indent="0">
              <a:buNone/>
            </a:pPr>
            <a:r>
              <a:rPr lang="en-US" b="1" dirty="0" err="1"/>
              <a:t>Efektif</a:t>
            </a:r>
            <a:r>
              <a:rPr lang="en-US" b="1" dirty="0"/>
              <a:t> </a:t>
            </a:r>
            <a:r>
              <a:rPr lang="en-US" b="1" dirty="0" err="1"/>
              <a:t>karena</a:t>
            </a:r>
            <a:r>
              <a:rPr lang="en-US" b="1" dirty="0"/>
              <a:t>:</a:t>
            </a:r>
            <a:endParaRPr lang="en-US" dirty="0"/>
          </a:p>
          <a:p>
            <a:r>
              <a:rPr lang="en-US" dirty="0" err="1"/>
              <a:t>Menarik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 media &amp; </a:t>
            </a:r>
            <a:r>
              <a:rPr lang="en-US" dirty="0" err="1"/>
              <a:t>publik</a:t>
            </a:r>
            <a:endParaRPr lang="en-US" dirty="0"/>
          </a:p>
          <a:p>
            <a:r>
              <a:rPr lang="en-US" dirty="0" err="1"/>
              <a:t>Menekan</a:t>
            </a:r>
            <a:r>
              <a:rPr lang="en-US" dirty="0"/>
              <a:t> </a:t>
            </a:r>
            <a:r>
              <a:rPr lang="en-US" dirty="0" err="1"/>
              <a:t>kampus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anarkisme</a:t>
            </a:r>
            <a:endParaRPr lang="en-US" dirty="0"/>
          </a:p>
          <a:p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ingat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isu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3029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KUNCI KEBERHASILAN ADVOKASI LEGISLATIF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🎯 </a:t>
            </a:r>
            <a:r>
              <a:rPr lang="en-US" dirty="0" err="1"/>
              <a:t>Tujuan</a:t>
            </a:r>
            <a:r>
              <a:rPr lang="en-US" dirty="0"/>
              <a:t> yang </a:t>
            </a:r>
            <a:r>
              <a:rPr lang="en-US" dirty="0" err="1"/>
              <a:t>jelas</a:t>
            </a:r>
            <a:r>
              <a:rPr lang="en-US" dirty="0"/>
              <a:t> :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dicapai</a:t>
            </a:r>
            <a:r>
              <a:rPr lang="en-US" dirty="0"/>
              <a:t>? (</a:t>
            </a:r>
            <a:r>
              <a:rPr lang="en-US" dirty="0" err="1"/>
              <a:t>misalnya</a:t>
            </a:r>
            <a:r>
              <a:rPr lang="en-US" dirty="0"/>
              <a:t>: </a:t>
            </a:r>
            <a:r>
              <a:rPr lang="en-US" dirty="0" err="1"/>
              <a:t>peninjauan</a:t>
            </a:r>
            <a:r>
              <a:rPr lang="en-US" dirty="0"/>
              <a:t> </a:t>
            </a:r>
            <a:r>
              <a:rPr lang="en-US" dirty="0" err="1"/>
              <a:t>ulang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UKT)</a:t>
            </a:r>
          </a:p>
          <a:p>
            <a:pPr marL="0" indent="0">
              <a:buNone/>
            </a:pPr>
            <a:r>
              <a:rPr lang="en-US" dirty="0"/>
              <a:t>🤝 </a:t>
            </a:r>
            <a:r>
              <a:rPr lang="en-US" dirty="0" err="1"/>
              <a:t>Dukungan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 :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yang </a:t>
            </a:r>
            <a:r>
              <a:rPr lang="en-US" dirty="0" err="1"/>
              <a:t>terlibat</a:t>
            </a:r>
            <a:r>
              <a:rPr lang="en-US" dirty="0"/>
              <a:t>,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tekanannya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📈 </a:t>
            </a:r>
            <a:r>
              <a:rPr lang="en-US" dirty="0" err="1"/>
              <a:t>Narasi</a:t>
            </a:r>
            <a:r>
              <a:rPr lang="en-US" dirty="0"/>
              <a:t> yang </a:t>
            </a:r>
            <a:r>
              <a:rPr lang="en-US" dirty="0" err="1"/>
              <a:t>kuat</a:t>
            </a:r>
            <a:r>
              <a:rPr lang="en-US" dirty="0"/>
              <a:t> : Framing </a:t>
            </a:r>
            <a:r>
              <a:rPr lang="en-US" dirty="0" err="1"/>
              <a:t>isu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emosional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rasional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⏳ </a:t>
            </a:r>
            <a:r>
              <a:rPr lang="en-US" dirty="0" err="1"/>
              <a:t>Konsistensi</a:t>
            </a:r>
            <a:r>
              <a:rPr lang="en-US" dirty="0"/>
              <a:t> &amp; </a:t>
            </a:r>
            <a:r>
              <a:rPr lang="en-US" dirty="0" err="1"/>
              <a:t>Ketekunan</a:t>
            </a:r>
            <a:r>
              <a:rPr lang="en-US" dirty="0"/>
              <a:t> : </a:t>
            </a:r>
            <a:r>
              <a:rPr lang="en-US" dirty="0" err="1"/>
              <a:t>Advokasi</a:t>
            </a:r>
            <a:r>
              <a:rPr lang="en-US" dirty="0"/>
              <a:t> </a:t>
            </a:r>
            <a:r>
              <a:rPr lang="en-US" dirty="0" err="1"/>
              <a:t>butuh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ketekunan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🧠 </a:t>
            </a:r>
            <a:r>
              <a:rPr lang="en-US" dirty="0" err="1"/>
              <a:t>Cerdas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, </a:t>
            </a:r>
            <a:r>
              <a:rPr lang="en-US" dirty="0" err="1"/>
              <a:t>Etis</a:t>
            </a:r>
            <a:r>
              <a:rPr lang="en-US" dirty="0"/>
              <a:t> </a:t>
            </a:r>
            <a:r>
              <a:rPr lang="en-US" dirty="0" err="1"/>
              <a:t>Taktik</a:t>
            </a:r>
            <a:r>
              <a:rPr lang="en-US" dirty="0"/>
              <a:t> : </a:t>
            </a:r>
            <a:r>
              <a:rPr lang="en-US" dirty="0" err="1"/>
              <a:t>Jangan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terpancing</a:t>
            </a:r>
            <a:r>
              <a:rPr lang="en-US" dirty="0"/>
              <a:t> </a:t>
            </a:r>
            <a:r>
              <a:rPr lang="en-US" dirty="0" err="1"/>
              <a:t>emosi</a:t>
            </a:r>
            <a:r>
              <a:rPr lang="en-US" dirty="0"/>
              <a:t>,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gunakan</a:t>
            </a:r>
            <a:r>
              <a:rPr lang="en-US" dirty="0"/>
              <a:t> </a:t>
            </a:r>
            <a:r>
              <a:rPr lang="en-US" dirty="0" err="1"/>
              <a:t>jalur</a:t>
            </a:r>
            <a:r>
              <a:rPr lang="en-US" dirty="0"/>
              <a:t> </a:t>
            </a:r>
            <a:r>
              <a:rPr lang="en-US" dirty="0" err="1"/>
              <a:t>damai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393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Poin-poin</a:t>
            </a:r>
            <a:r>
              <a:rPr lang="en-US" dirty="0"/>
              <a:t> </a:t>
            </a:r>
            <a:r>
              <a:rPr lang="en-US" dirty="0" err="1"/>
              <a:t>Materi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br>
              <a:rPr lang="en-US" dirty="0"/>
            </a:br>
            <a:r>
              <a:rPr lang="en-US" dirty="0"/>
              <a:t>1.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definisi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advokasi</a:t>
            </a:r>
            <a:r>
              <a:rPr lang="en-US" dirty="0"/>
              <a:t> </a:t>
            </a:r>
            <a:r>
              <a:rPr lang="en-US" dirty="0" err="1"/>
              <a:t>legislatif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proses </a:t>
            </a:r>
            <a:r>
              <a:rPr lang="en-US" dirty="0" err="1"/>
              <a:t>pembuatan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taktik</a:t>
            </a:r>
            <a:r>
              <a:rPr lang="en-US" dirty="0"/>
              <a:t> yang </a:t>
            </a:r>
            <a:r>
              <a:rPr lang="en-US" dirty="0" err="1"/>
              <a:t>efektif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advokasi</a:t>
            </a:r>
            <a:r>
              <a:rPr lang="en-US" dirty="0"/>
              <a:t> </a:t>
            </a:r>
            <a:r>
              <a:rPr lang="en-US" dirty="0" err="1"/>
              <a:t>legislatif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: </a:t>
            </a:r>
            <a:r>
              <a:rPr lang="en-US" dirty="0" err="1"/>
              <a:t>berbicara</a:t>
            </a:r>
            <a:r>
              <a:rPr lang="en-US" dirty="0"/>
              <a:t>,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petisi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media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visabilitas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efektivitas</a:t>
            </a:r>
            <a:r>
              <a:rPr lang="en-US" dirty="0"/>
              <a:t> </a:t>
            </a:r>
            <a:r>
              <a:rPr lang="en-US" dirty="0" err="1"/>
              <a:t>advokasi</a:t>
            </a:r>
            <a:r>
              <a:rPr lang="en-US" dirty="0"/>
              <a:t> </a:t>
            </a:r>
            <a:r>
              <a:rPr lang="en-US" dirty="0" err="1"/>
              <a:t>legislatif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advokasikan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undang</a:t>
            </a:r>
            <a:r>
              <a:rPr lang="en-US" dirty="0"/>
              <a:t> </a:t>
            </a:r>
            <a:r>
              <a:rPr lang="en-US" dirty="0" err="1"/>
              <a:t>undang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(stakeholder).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4. </a:t>
            </a:r>
            <a:r>
              <a:rPr lang="en-US" dirty="0" err="1"/>
              <a:t>Prinsip-prinsip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dipatuhi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advokasi</a:t>
            </a:r>
            <a:r>
              <a:rPr lang="en-US" dirty="0"/>
              <a:t> </a:t>
            </a:r>
            <a:r>
              <a:rPr lang="en-US" dirty="0" err="1"/>
              <a:t>legislatif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kejujuran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transparansi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3583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senat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advokasi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undang</a:t>
            </a:r>
            <a:r>
              <a:rPr lang="en-US" dirty="0"/>
              <a:t> </a:t>
            </a:r>
            <a:r>
              <a:rPr lang="en-US" dirty="0" err="1"/>
              <a:t>undang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(stakeholder)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Meski</a:t>
            </a:r>
            <a:r>
              <a:rPr lang="en-US" dirty="0"/>
              <a:t> </a:t>
            </a:r>
            <a:r>
              <a:rPr lang="en-US" dirty="0" err="1"/>
              <a:t>Senat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punya</a:t>
            </a:r>
            <a:r>
              <a:rPr lang="en-US" dirty="0"/>
              <a:t> </a:t>
            </a:r>
            <a:r>
              <a:rPr lang="en-US" dirty="0" err="1"/>
              <a:t>kedudukan</a:t>
            </a:r>
            <a:r>
              <a:rPr lang="en-US" dirty="0"/>
              <a:t> formal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ketatanegaraan</a:t>
            </a:r>
            <a:r>
              <a:rPr lang="en-US" dirty="0"/>
              <a:t>, </a:t>
            </a:r>
            <a:r>
              <a:rPr lang="en-US" b="1" dirty="0" err="1"/>
              <a:t>mereka</a:t>
            </a:r>
            <a:r>
              <a:rPr lang="en-US" b="1" dirty="0"/>
              <a:t> </a:t>
            </a:r>
            <a:r>
              <a:rPr lang="en-US" b="1" dirty="0" err="1"/>
              <a:t>tetap</a:t>
            </a:r>
            <a:r>
              <a:rPr lang="en-US" b="1" dirty="0"/>
              <a:t> </a:t>
            </a:r>
            <a:r>
              <a:rPr lang="en-US" b="1" dirty="0" err="1"/>
              <a:t>bisa</a:t>
            </a:r>
            <a:r>
              <a:rPr lang="en-US" b="1" dirty="0"/>
              <a:t> </a:t>
            </a:r>
            <a:r>
              <a:rPr lang="en-US" b="1" dirty="0" err="1"/>
              <a:t>melakukan</a:t>
            </a:r>
            <a:r>
              <a:rPr lang="en-US" b="1" dirty="0"/>
              <a:t> </a:t>
            </a:r>
            <a:r>
              <a:rPr lang="en-US" b="1" dirty="0" err="1"/>
              <a:t>advokasi</a:t>
            </a:r>
            <a:r>
              <a:rPr lang="en-US" b="1" dirty="0"/>
              <a:t> </a:t>
            </a:r>
            <a:r>
              <a:rPr lang="en-US" b="1" dirty="0" err="1"/>
              <a:t>ke</a:t>
            </a:r>
            <a:r>
              <a:rPr lang="en-US" b="1" dirty="0"/>
              <a:t> </a:t>
            </a:r>
            <a:r>
              <a:rPr lang="en-US" b="1" dirty="0" err="1"/>
              <a:t>pemerintah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posisi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b="1" dirty="0"/>
              <a:t>civil society (</a:t>
            </a:r>
            <a:r>
              <a:rPr lang="en-US" b="1" dirty="0" err="1"/>
              <a:t>masyarakat</a:t>
            </a:r>
            <a:r>
              <a:rPr lang="en-US" b="1" dirty="0"/>
              <a:t> </a:t>
            </a:r>
            <a:r>
              <a:rPr lang="en-US" b="1" dirty="0" err="1"/>
              <a:t>sipil</a:t>
            </a:r>
            <a:r>
              <a:rPr lang="en-US" b="1" dirty="0"/>
              <a:t>)</a:t>
            </a:r>
            <a:r>
              <a:rPr lang="en-US" dirty="0"/>
              <a:t> yang </a:t>
            </a:r>
            <a:r>
              <a:rPr lang="en-US" dirty="0" err="1"/>
              <a:t>sah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berdaya</a:t>
            </a:r>
            <a:r>
              <a:rPr lang="en-US" dirty="0"/>
              <a:t>.</a:t>
            </a:r>
          </a:p>
          <a:p>
            <a:r>
              <a:rPr lang="en-US" b="1" dirty="0" err="1"/>
              <a:t>Definisi</a:t>
            </a:r>
            <a:r>
              <a:rPr lang="en-US" b="1" dirty="0"/>
              <a:t> </a:t>
            </a:r>
            <a:r>
              <a:rPr lang="en-US" b="1" dirty="0" err="1"/>
              <a:t>Singkat</a:t>
            </a:r>
            <a:r>
              <a:rPr lang="en-US" b="1" dirty="0"/>
              <a:t>:</a:t>
            </a:r>
          </a:p>
          <a:p>
            <a:pPr marL="0" indent="0">
              <a:buNone/>
            </a:pPr>
            <a:r>
              <a:rPr lang="en-US" b="1" dirty="0" err="1"/>
              <a:t>Advokasi</a:t>
            </a:r>
            <a:r>
              <a:rPr lang="en-US" b="1" dirty="0"/>
              <a:t> </a:t>
            </a:r>
            <a:r>
              <a:rPr lang="en-US" b="1" dirty="0" err="1"/>
              <a:t>legislatif</a:t>
            </a:r>
            <a:r>
              <a:rPr lang="en-US" b="1" dirty="0"/>
              <a:t> </a:t>
            </a:r>
            <a:r>
              <a:rPr lang="en-US" b="1" dirty="0" err="1"/>
              <a:t>oleh</a:t>
            </a:r>
            <a:r>
              <a:rPr lang="en-US" b="1" dirty="0"/>
              <a:t> </a:t>
            </a:r>
            <a:r>
              <a:rPr lang="en-US" b="1" dirty="0" err="1"/>
              <a:t>senat</a:t>
            </a:r>
            <a:r>
              <a:rPr lang="en-US" b="1" dirty="0"/>
              <a:t> </a:t>
            </a:r>
            <a:r>
              <a:rPr lang="en-US" b="1" dirty="0" err="1"/>
              <a:t>mahasiswa</a:t>
            </a:r>
            <a:r>
              <a:rPr lang="en-US" b="1" dirty="0"/>
              <a:t> </a:t>
            </a:r>
            <a:r>
              <a:rPr lang="en-US" b="1" dirty="0" err="1"/>
              <a:t>ke</a:t>
            </a:r>
            <a:r>
              <a:rPr lang="en-US" b="1" dirty="0"/>
              <a:t> </a:t>
            </a:r>
            <a:r>
              <a:rPr lang="en-US" b="1" dirty="0" err="1"/>
              <a:t>pemerintah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proses </a:t>
            </a:r>
            <a:r>
              <a:rPr lang="en-US" dirty="0" err="1"/>
              <a:t>menyampaikan</a:t>
            </a:r>
            <a:r>
              <a:rPr lang="en-US" dirty="0"/>
              <a:t> </a:t>
            </a:r>
            <a:r>
              <a:rPr lang="en-US" dirty="0" err="1"/>
              <a:t>aspirasi</a:t>
            </a:r>
            <a:r>
              <a:rPr lang="en-US" dirty="0"/>
              <a:t>, </a:t>
            </a:r>
            <a:r>
              <a:rPr lang="en-US" dirty="0" err="1"/>
              <a:t>usulan</a:t>
            </a:r>
            <a:r>
              <a:rPr lang="en-US" dirty="0"/>
              <a:t>, </a:t>
            </a:r>
            <a:r>
              <a:rPr lang="en-US" dirty="0" err="1"/>
              <a:t>kritik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dukungan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revisi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jalur</a:t>
            </a:r>
            <a:r>
              <a:rPr lang="en-US" dirty="0"/>
              <a:t> yang </a:t>
            </a:r>
            <a:r>
              <a:rPr lang="en-US" dirty="0" err="1"/>
              <a:t>sah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strategis</a:t>
            </a:r>
            <a:r>
              <a:rPr lang="en-US" dirty="0"/>
              <a:t>, agar </a:t>
            </a:r>
            <a:r>
              <a:rPr lang="en-US" dirty="0" err="1"/>
              <a:t>suara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diperhitungkan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6491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Langkah-langkah</a:t>
            </a:r>
            <a:r>
              <a:rPr lang="en-US" dirty="0"/>
              <a:t> </a:t>
            </a:r>
            <a:r>
              <a:rPr lang="en-US" dirty="0" err="1"/>
              <a:t>Strategis</a:t>
            </a:r>
            <a:r>
              <a:rPr lang="en-US" dirty="0"/>
              <a:t> </a:t>
            </a:r>
            <a:r>
              <a:rPr lang="en-US" dirty="0" err="1"/>
              <a:t>Senat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Advokasi</a:t>
            </a:r>
            <a:r>
              <a:rPr lang="en-US" dirty="0"/>
              <a:t> UU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Pemerintah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1. </a:t>
            </a:r>
            <a:r>
              <a:rPr lang="en-US" b="1" dirty="0" err="1"/>
              <a:t>Pemetaan</a:t>
            </a:r>
            <a:r>
              <a:rPr lang="en-US" b="1" dirty="0"/>
              <a:t> </a:t>
            </a:r>
            <a:r>
              <a:rPr lang="en-US" b="1" dirty="0" err="1"/>
              <a:t>Isu</a:t>
            </a:r>
            <a:r>
              <a:rPr lang="en-US" b="1" dirty="0"/>
              <a:t> &amp; </a:t>
            </a:r>
            <a:r>
              <a:rPr lang="en-US" b="1" dirty="0" err="1"/>
              <a:t>Posisi</a:t>
            </a:r>
            <a:endParaRPr lang="en-US" b="1" dirty="0"/>
          </a:p>
          <a:p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turun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lapangan</a:t>
            </a:r>
            <a:r>
              <a:rPr lang="en-US" dirty="0"/>
              <a:t>, </a:t>
            </a:r>
            <a:r>
              <a:rPr lang="en-US" dirty="0" err="1"/>
              <a:t>Senat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:</a:t>
            </a:r>
          </a:p>
          <a:p>
            <a:r>
              <a:rPr lang="en-US" dirty="0"/>
              <a:t>🔍 </a:t>
            </a:r>
            <a:r>
              <a:rPr lang="en-US" dirty="0" err="1"/>
              <a:t>Identifikasi</a:t>
            </a:r>
            <a:r>
              <a:rPr lang="en-US" dirty="0"/>
              <a:t> </a:t>
            </a:r>
            <a:r>
              <a:rPr lang="en-US" b="1" dirty="0" err="1"/>
              <a:t>undang-undang</a:t>
            </a:r>
            <a:r>
              <a:rPr lang="en-US" b="1" dirty="0"/>
              <a:t> </a:t>
            </a:r>
            <a:r>
              <a:rPr lang="en-US" b="1" dirty="0" err="1"/>
              <a:t>atau</a:t>
            </a:r>
            <a:r>
              <a:rPr lang="en-US" b="1" dirty="0"/>
              <a:t> RUU</a:t>
            </a:r>
            <a:r>
              <a:rPr lang="en-US" dirty="0"/>
              <a:t> yang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diadvokasi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misalnya</a:t>
            </a:r>
            <a:r>
              <a:rPr lang="en-US" dirty="0"/>
              <a:t>: RUU </a:t>
            </a:r>
            <a:r>
              <a:rPr lang="en-US" dirty="0" err="1"/>
              <a:t>Sisdiknas</a:t>
            </a:r>
            <a:r>
              <a:rPr lang="en-US" dirty="0"/>
              <a:t>, RUU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, </a:t>
            </a:r>
            <a:r>
              <a:rPr lang="en-US" dirty="0" err="1"/>
              <a:t>revisi</a:t>
            </a:r>
            <a:r>
              <a:rPr lang="en-US" dirty="0"/>
              <a:t> UU PT)</a:t>
            </a:r>
          </a:p>
          <a:p>
            <a:r>
              <a:rPr lang="en-US" dirty="0"/>
              <a:t>🧠 </a:t>
            </a:r>
            <a:r>
              <a:rPr lang="en-US" dirty="0" err="1"/>
              <a:t>Tentukan</a:t>
            </a:r>
            <a:r>
              <a:rPr lang="en-US" dirty="0"/>
              <a:t> </a:t>
            </a:r>
            <a:r>
              <a:rPr lang="en-US" dirty="0" err="1"/>
              <a:t>posisi</a:t>
            </a:r>
            <a:r>
              <a:rPr lang="en-US" dirty="0"/>
              <a:t>: </a:t>
            </a:r>
            <a:r>
              <a:rPr lang="en-US" b="1" dirty="0" err="1"/>
              <a:t>Mendukung</a:t>
            </a:r>
            <a:r>
              <a:rPr lang="en-US" b="1" dirty="0"/>
              <a:t>? </a:t>
            </a:r>
            <a:r>
              <a:rPr lang="en-US" b="1" dirty="0" err="1"/>
              <a:t>Menolak</a:t>
            </a:r>
            <a:r>
              <a:rPr lang="en-US" b="1" dirty="0"/>
              <a:t>? </a:t>
            </a:r>
            <a:r>
              <a:rPr lang="en-US" b="1" dirty="0" err="1"/>
              <a:t>Revisi</a:t>
            </a:r>
            <a:r>
              <a:rPr lang="en-US" b="1" dirty="0"/>
              <a:t> </a:t>
            </a:r>
            <a:r>
              <a:rPr lang="en-US" b="1" dirty="0" err="1"/>
              <a:t>pasal</a:t>
            </a:r>
            <a:r>
              <a:rPr lang="en-US" b="1" dirty="0"/>
              <a:t> </a:t>
            </a:r>
            <a:r>
              <a:rPr lang="en-US" b="1" dirty="0" err="1"/>
              <a:t>tertentu</a:t>
            </a:r>
            <a:r>
              <a:rPr lang="en-US" b="1" dirty="0"/>
              <a:t>?</a:t>
            </a:r>
            <a:endParaRPr lang="en-US" dirty="0"/>
          </a:p>
          <a:p>
            <a:r>
              <a:rPr lang="en-US" dirty="0"/>
              <a:t>📚 </a:t>
            </a:r>
            <a:r>
              <a:rPr lang="en-US" dirty="0" err="1"/>
              <a:t>Kumpulkan</a:t>
            </a:r>
            <a:r>
              <a:rPr lang="en-US" dirty="0"/>
              <a:t> data: </a:t>
            </a:r>
            <a:r>
              <a:rPr lang="en-US" dirty="0" err="1"/>
              <a:t>fakta</a:t>
            </a:r>
            <a:r>
              <a:rPr lang="en-US" dirty="0"/>
              <a:t>, </a:t>
            </a:r>
            <a:r>
              <a:rPr lang="en-US" dirty="0" err="1"/>
              <a:t>testimoni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mahasiswa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9546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2. </a:t>
            </a:r>
            <a:r>
              <a:rPr lang="en-US" b="1" dirty="0" err="1"/>
              <a:t>Bangun</a:t>
            </a:r>
            <a:r>
              <a:rPr lang="en-US" b="1" dirty="0"/>
              <a:t> </a:t>
            </a:r>
            <a:r>
              <a:rPr lang="en-US" b="1" dirty="0" err="1"/>
              <a:t>Koalisi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Basis </a:t>
            </a:r>
            <a:r>
              <a:rPr lang="en-US" b="1" dirty="0" err="1"/>
              <a:t>Dukungan</a:t>
            </a:r>
            <a:endParaRPr lang="en-US" b="1" dirty="0"/>
          </a:p>
          <a:p>
            <a:r>
              <a:rPr lang="en-US" dirty="0"/>
              <a:t>Agar </a:t>
            </a:r>
            <a:r>
              <a:rPr lang="en-US" dirty="0" err="1"/>
              <a:t>advokasi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lemah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:</a:t>
            </a:r>
          </a:p>
          <a:p>
            <a:r>
              <a:rPr lang="en-US" dirty="0"/>
              <a:t>🤝 </a:t>
            </a:r>
            <a:r>
              <a:rPr lang="en-US" dirty="0" err="1"/>
              <a:t>Gandeng</a:t>
            </a:r>
            <a:r>
              <a:rPr lang="en-US" dirty="0"/>
              <a:t> </a:t>
            </a:r>
            <a:r>
              <a:rPr lang="en-US" b="1" dirty="0"/>
              <a:t>BEM, UKM, DPM </a:t>
            </a:r>
            <a:r>
              <a:rPr lang="en-US" b="1" dirty="0" err="1"/>
              <a:t>fakultas</a:t>
            </a:r>
            <a:r>
              <a:rPr lang="en-US" b="1" dirty="0"/>
              <a:t>,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organisasi</a:t>
            </a:r>
            <a:r>
              <a:rPr lang="en-US" b="1" dirty="0"/>
              <a:t> </a:t>
            </a:r>
            <a:r>
              <a:rPr lang="en-US" b="1" dirty="0" err="1"/>
              <a:t>eksternal</a:t>
            </a:r>
            <a:r>
              <a:rPr lang="en-US" b="1" dirty="0"/>
              <a:t> </a:t>
            </a:r>
            <a:r>
              <a:rPr lang="en-US" b="1" dirty="0" err="1"/>
              <a:t>kampus</a:t>
            </a:r>
            <a:endParaRPr lang="en-US" dirty="0"/>
          </a:p>
          <a:p>
            <a:r>
              <a:rPr lang="en-US" dirty="0"/>
              <a:t>📣 </a:t>
            </a:r>
            <a:r>
              <a:rPr lang="en-US" dirty="0" err="1"/>
              <a:t>Lakukan</a:t>
            </a:r>
            <a:r>
              <a:rPr lang="en-US" dirty="0"/>
              <a:t> </a:t>
            </a:r>
            <a:r>
              <a:rPr lang="en-US" dirty="0" err="1"/>
              <a:t>kampanye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kampus</a:t>
            </a:r>
            <a:endParaRPr lang="en-US" dirty="0"/>
          </a:p>
          <a:p>
            <a:r>
              <a:rPr lang="en-US" dirty="0"/>
              <a:t>📝 </a:t>
            </a:r>
            <a:r>
              <a:rPr lang="en-US" dirty="0" err="1"/>
              <a:t>Buat</a:t>
            </a:r>
            <a:r>
              <a:rPr lang="en-US" dirty="0"/>
              <a:t> </a:t>
            </a:r>
            <a:r>
              <a:rPr lang="en-US" dirty="0" err="1"/>
              <a:t>petisi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polling </a:t>
            </a:r>
            <a:r>
              <a:rPr lang="en-US" dirty="0" err="1"/>
              <a:t>dukungan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dikutip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advokasi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99641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Susun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Advokasi</a:t>
            </a:r>
            <a:r>
              <a:rPr lang="en-US" dirty="0"/>
              <a:t> (Policy Brief </a:t>
            </a:r>
            <a:r>
              <a:rPr lang="en-US" dirty="0" err="1"/>
              <a:t>atau</a:t>
            </a:r>
            <a:r>
              <a:rPr lang="en-US" dirty="0"/>
              <a:t> Position Paper)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Formatnya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Komponen</a:t>
            </a:r>
            <a:r>
              <a:rPr lang="en-US" dirty="0"/>
              <a:t>	</a:t>
            </a:r>
            <a:r>
              <a:rPr lang="en-US" dirty="0" err="1"/>
              <a:t>Penjelasan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Judul</a:t>
            </a:r>
            <a:r>
              <a:rPr lang="en-US" dirty="0"/>
              <a:t> &amp; </a:t>
            </a:r>
            <a:r>
              <a:rPr lang="en-US" dirty="0" err="1"/>
              <a:t>Isu</a:t>
            </a:r>
            <a:r>
              <a:rPr lang="en-US" dirty="0"/>
              <a:t>	</a:t>
            </a:r>
            <a:r>
              <a:rPr lang="en-US" dirty="0" err="1"/>
              <a:t>Misalnya</a:t>
            </a:r>
            <a:r>
              <a:rPr lang="en-US" dirty="0"/>
              <a:t>: "</a:t>
            </a:r>
            <a:r>
              <a:rPr lang="en-US" dirty="0" err="1"/>
              <a:t>Penolakan</a:t>
            </a:r>
            <a:r>
              <a:rPr lang="en-US" dirty="0"/>
              <a:t> RUU X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Mengakomodasi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"</a:t>
            </a:r>
          </a:p>
          <a:p>
            <a:pPr marL="0" indent="0">
              <a:buNone/>
            </a:pPr>
            <a:r>
              <a:rPr lang="en-US" dirty="0" err="1"/>
              <a:t>Latar</a:t>
            </a:r>
            <a:r>
              <a:rPr lang="en-US" dirty="0"/>
              <a:t> </a:t>
            </a:r>
            <a:r>
              <a:rPr lang="en-US" dirty="0" err="1"/>
              <a:t>Belakang</a:t>
            </a:r>
            <a:r>
              <a:rPr lang="en-US" dirty="0"/>
              <a:t>	</a:t>
            </a:r>
            <a:r>
              <a:rPr lang="en-US" dirty="0" err="1"/>
              <a:t>Jelaskan</a:t>
            </a:r>
            <a:r>
              <a:rPr lang="en-US" dirty="0"/>
              <a:t> UU/</a:t>
            </a:r>
            <a:r>
              <a:rPr lang="en-US" dirty="0" err="1"/>
              <a:t>isu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dampaknya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mahasiswa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Argumen</a:t>
            </a:r>
            <a:r>
              <a:rPr lang="en-US" dirty="0"/>
              <a:t> </a:t>
            </a:r>
            <a:r>
              <a:rPr lang="en-US" dirty="0" err="1"/>
              <a:t>Kritis</a:t>
            </a:r>
            <a:r>
              <a:rPr lang="en-US" dirty="0"/>
              <a:t>	</a:t>
            </a:r>
            <a:r>
              <a:rPr lang="en-US" dirty="0" err="1"/>
              <a:t>Pasal</a:t>
            </a:r>
            <a:r>
              <a:rPr lang="en-US" dirty="0"/>
              <a:t> </a:t>
            </a:r>
            <a:r>
              <a:rPr lang="en-US" dirty="0" err="1"/>
              <a:t>mana</a:t>
            </a:r>
            <a:r>
              <a:rPr lang="en-US" dirty="0"/>
              <a:t> yang </a:t>
            </a:r>
            <a:r>
              <a:rPr lang="en-US" dirty="0" err="1"/>
              <a:t>bermasalah</a:t>
            </a:r>
            <a:r>
              <a:rPr lang="en-US" dirty="0"/>
              <a:t> + </a:t>
            </a:r>
            <a:r>
              <a:rPr lang="en-US" dirty="0" err="1"/>
              <a:t>alternatif</a:t>
            </a:r>
            <a:r>
              <a:rPr lang="en-US" dirty="0"/>
              <a:t> </a:t>
            </a:r>
            <a:r>
              <a:rPr lang="en-US" dirty="0" err="1"/>
              <a:t>usulan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adil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Bukti</a:t>
            </a:r>
            <a:r>
              <a:rPr lang="en-US" dirty="0"/>
              <a:t> &amp; Data	</a:t>
            </a:r>
            <a:r>
              <a:rPr lang="en-US" dirty="0" err="1"/>
              <a:t>Survei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,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akademik</a:t>
            </a:r>
            <a:r>
              <a:rPr lang="en-US" dirty="0"/>
              <a:t>, </a:t>
            </a: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kasus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Rekomendasi</a:t>
            </a:r>
            <a:r>
              <a:rPr lang="en-US" dirty="0"/>
              <a:t>	</a:t>
            </a:r>
            <a:r>
              <a:rPr lang="en-US" dirty="0" err="1"/>
              <a:t>Tindakan</a:t>
            </a:r>
            <a:r>
              <a:rPr lang="en-US" dirty="0"/>
              <a:t> yang </a:t>
            </a:r>
            <a:r>
              <a:rPr lang="en-US" dirty="0" err="1"/>
              <a:t>diinginkan</a:t>
            </a:r>
            <a:r>
              <a:rPr lang="en-US" dirty="0"/>
              <a:t>: </a:t>
            </a:r>
            <a:r>
              <a:rPr lang="en-US" dirty="0" err="1"/>
              <a:t>revisi</a:t>
            </a:r>
            <a:r>
              <a:rPr lang="en-US" dirty="0"/>
              <a:t>, </a:t>
            </a:r>
            <a:r>
              <a:rPr lang="en-US" dirty="0" err="1"/>
              <a:t>penghapusan</a:t>
            </a:r>
            <a:r>
              <a:rPr lang="en-US" dirty="0"/>
              <a:t>, </a:t>
            </a:r>
            <a:r>
              <a:rPr lang="en-US" dirty="0" err="1"/>
              <a:t>penundaan</a:t>
            </a:r>
            <a:r>
              <a:rPr lang="en-US" dirty="0"/>
              <a:t>, </a:t>
            </a:r>
            <a:r>
              <a:rPr lang="en-US" dirty="0" err="1"/>
              <a:t>konsultasi</a:t>
            </a:r>
            <a:r>
              <a:rPr lang="en-US" dirty="0"/>
              <a:t> </a:t>
            </a:r>
            <a:r>
              <a:rPr lang="en-US" dirty="0" err="1"/>
              <a:t>publik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📄 </a:t>
            </a: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jadi</a:t>
            </a:r>
            <a:r>
              <a:rPr lang="en-US" dirty="0"/>
              <a:t> </a:t>
            </a:r>
            <a:r>
              <a:rPr lang="en-US" dirty="0" err="1"/>
              <a:t>senjata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audiensi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DPR.</a:t>
            </a:r>
          </a:p>
        </p:txBody>
      </p:sp>
    </p:spTree>
    <p:extLst>
      <p:ext uri="{BB962C8B-B14F-4D97-AF65-F5344CB8AC3E}">
        <p14:creationId xmlns:p14="http://schemas.microsoft.com/office/powerpoint/2010/main" val="28320190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/>
              <a:t>4. </a:t>
            </a:r>
            <a:r>
              <a:rPr lang="en-US" sz="2000" dirty="0" err="1"/>
              <a:t>Temui</a:t>
            </a:r>
            <a:r>
              <a:rPr lang="en-US" sz="2000" dirty="0"/>
              <a:t> Stakeholder </a:t>
            </a:r>
            <a:r>
              <a:rPr lang="en-US" sz="2000" dirty="0" err="1"/>
              <a:t>Terkait</a:t>
            </a:r>
            <a:endParaRPr lang="en-US" sz="2000" dirty="0"/>
          </a:p>
          <a:p>
            <a:pPr marL="0" indent="0">
              <a:buNone/>
            </a:pPr>
            <a:r>
              <a:rPr lang="en-US" sz="2000" dirty="0" err="1"/>
              <a:t>Langkah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bisa</a:t>
            </a:r>
            <a:r>
              <a:rPr lang="en-US" sz="2000" dirty="0"/>
              <a:t> </a:t>
            </a:r>
            <a:r>
              <a:rPr lang="en-US" sz="2000" dirty="0" err="1"/>
              <a:t>dilakukan</a:t>
            </a:r>
            <a:r>
              <a:rPr lang="en-US" sz="2000" dirty="0"/>
              <a:t> </a:t>
            </a:r>
            <a:r>
              <a:rPr lang="en-US" sz="2000" dirty="0" err="1"/>
              <a:t>melalui</a:t>
            </a:r>
            <a:r>
              <a:rPr lang="en-US" sz="2000" dirty="0"/>
              <a:t>:</a:t>
            </a:r>
          </a:p>
          <a:p>
            <a:pPr marL="0" indent="0">
              <a:buNone/>
            </a:pPr>
            <a:r>
              <a:rPr lang="en-US" sz="2000" dirty="0"/>
              <a:t>📩 </a:t>
            </a:r>
            <a:r>
              <a:rPr lang="en-US" sz="2000" dirty="0" err="1"/>
              <a:t>Surat</a:t>
            </a:r>
            <a:r>
              <a:rPr lang="en-US" sz="2000" dirty="0"/>
              <a:t> </a:t>
            </a:r>
            <a:r>
              <a:rPr lang="en-US" sz="2000" dirty="0" err="1"/>
              <a:t>permohonan</a:t>
            </a:r>
            <a:r>
              <a:rPr lang="en-US" sz="2000" dirty="0"/>
              <a:t> </a:t>
            </a:r>
            <a:r>
              <a:rPr lang="en-US" sz="2000" dirty="0" err="1"/>
              <a:t>audiensi</a:t>
            </a:r>
            <a:r>
              <a:rPr lang="en-US" sz="2000" dirty="0"/>
              <a:t> </a:t>
            </a:r>
            <a:r>
              <a:rPr lang="en-US" sz="2000" dirty="0" err="1"/>
              <a:t>kepada</a:t>
            </a:r>
            <a:r>
              <a:rPr lang="en-US" sz="2000" dirty="0"/>
              <a:t>:</a:t>
            </a:r>
          </a:p>
          <a:p>
            <a:pPr marL="0" indent="0">
              <a:buNone/>
            </a:pPr>
            <a:r>
              <a:rPr lang="en-US" sz="2000" dirty="0" err="1"/>
              <a:t>Komisi</a:t>
            </a:r>
            <a:r>
              <a:rPr lang="en-US" sz="2000" dirty="0"/>
              <a:t> DPR </a:t>
            </a:r>
            <a:r>
              <a:rPr lang="en-US" sz="2000" dirty="0" err="1"/>
              <a:t>terkait</a:t>
            </a:r>
            <a:r>
              <a:rPr lang="en-US" sz="2000" dirty="0"/>
              <a:t> (</a:t>
            </a:r>
            <a:r>
              <a:rPr lang="en-US" sz="2000" dirty="0" err="1"/>
              <a:t>misalnya</a:t>
            </a:r>
            <a:r>
              <a:rPr lang="en-US" sz="2000" dirty="0"/>
              <a:t>: </a:t>
            </a:r>
            <a:r>
              <a:rPr lang="en-US" sz="2000" dirty="0" err="1"/>
              <a:t>Komisi</a:t>
            </a:r>
            <a:r>
              <a:rPr lang="en-US" sz="2000" dirty="0"/>
              <a:t> X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pendidikan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r>
              <a:rPr lang="en-US" sz="2000" dirty="0" err="1"/>
              <a:t>Kementerian</a:t>
            </a:r>
            <a:r>
              <a:rPr lang="en-US" sz="2000" dirty="0"/>
              <a:t> (</a:t>
            </a:r>
            <a:r>
              <a:rPr lang="en-US" sz="2000" dirty="0" err="1"/>
              <a:t>Kemendikbud</a:t>
            </a:r>
            <a:r>
              <a:rPr lang="en-US" sz="2000" dirty="0"/>
              <a:t>, </a:t>
            </a:r>
            <a:r>
              <a:rPr lang="en-US" sz="2000" dirty="0" err="1"/>
              <a:t>Kemenkumham</a:t>
            </a:r>
            <a:r>
              <a:rPr lang="en-US" sz="2000" dirty="0"/>
              <a:t>, </a:t>
            </a:r>
            <a:r>
              <a:rPr lang="en-US" sz="2000" dirty="0" err="1"/>
              <a:t>dll</a:t>
            </a:r>
            <a:r>
              <a:rPr lang="en-US" sz="2000" dirty="0"/>
              <a:t>.)</a:t>
            </a:r>
          </a:p>
          <a:p>
            <a:pPr marL="0" indent="0">
              <a:buNone/>
            </a:pPr>
            <a:r>
              <a:rPr lang="en-US" sz="2000" dirty="0" err="1"/>
              <a:t>Dinas</a:t>
            </a:r>
            <a:r>
              <a:rPr lang="en-US" sz="2000" dirty="0"/>
              <a:t> </a:t>
            </a:r>
            <a:r>
              <a:rPr lang="en-US" sz="2000" dirty="0" err="1"/>
              <a:t>Pendidikan</a:t>
            </a:r>
            <a:r>
              <a:rPr lang="en-US" sz="2000" dirty="0"/>
              <a:t> </a:t>
            </a:r>
            <a:r>
              <a:rPr lang="en-US" sz="2000" dirty="0" err="1"/>
              <a:t>daerah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🧑‍💼 </a:t>
            </a:r>
            <a:r>
              <a:rPr lang="en-US" sz="2000" dirty="0" err="1"/>
              <a:t>Audiensi</a:t>
            </a:r>
            <a:r>
              <a:rPr lang="en-US" sz="2000" dirty="0"/>
              <a:t> </a:t>
            </a:r>
            <a:r>
              <a:rPr lang="en-US" sz="2000" dirty="0" err="1"/>
              <a:t>langsung</a:t>
            </a:r>
            <a:r>
              <a:rPr lang="en-US" sz="2000" dirty="0"/>
              <a:t> </a:t>
            </a:r>
            <a:r>
              <a:rPr lang="en-US" sz="2000" dirty="0" err="1"/>
              <a:t>ke</a:t>
            </a:r>
            <a:r>
              <a:rPr lang="en-US" sz="2000" dirty="0"/>
              <a:t>:</a:t>
            </a:r>
          </a:p>
          <a:p>
            <a:pPr marL="0" indent="0">
              <a:buNone/>
            </a:pPr>
            <a:r>
              <a:rPr lang="en-US" sz="2000" dirty="0"/>
              <a:t>DPRD (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menyampaikan</a:t>
            </a:r>
            <a:r>
              <a:rPr lang="en-US" sz="2000" dirty="0"/>
              <a:t> </a:t>
            </a:r>
            <a:r>
              <a:rPr lang="en-US" sz="2000" dirty="0" err="1"/>
              <a:t>aspirasi</a:t>
            </a:r>
            <a:r>
              <a:rPr lang="en-US" sz="2000" dirty="0"/>
              <a:t> </a:t>
            </a:r>
            <a:r>
              <a:rPr lang="en-US" sz="2000" dirty="0" err="1"/>
              <a:t>lokal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r>
              <a:rPr lang="en-US" sz="2000" dirty="0"/>
              <a:t>DPR RI (</a:t>
            </a:r>
            <a:r>
              <a:rPr lang="en-US" sz="2000" dirty="0" err="1"/>
              <a:t>melalui</a:t>
            </a:r>
            <a:r>
              <a:rPr lang="en-US" sz="2000" dirty="0"/>
              <a:t> reses </a:t>
            </a:r>
            <a:r>
              <a:rPr lang="en-US" sz="2000" dirty="0" err="1"/>
              <a:t>anggota</a:t>
            </a:r>
            <a:r>
              <a:rPr lang="en-US" sz="2000" dirty="0"/>
              <a:t> DPR di </a:t>
            </a:r>
            <a:r>
              <a:rPr lang="en-US" sz="2000" dirty="0" err="1"/>
              <a:t>dapil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r>
              <a:rPr lang="en-US" sz="2000" dirty="0"/>
              <a:t>💡 Tip: </a:t>
            </a:r>
            <a:r>
              <a:rPr lang="en-US" sz="2000" dirty="0" err="1"/>
              <a:t>Gunakan</a:t>
            </a:r>
            <a:r>
              <a:rPr lang="en-US" sz="2000" dirty="0"/>
              <a:t> </a:t>
            </a:r>
            <a:r>
              <a:rPr lang="en-US" sz="2000" dirty="0" err="1"/>
              <a:t>koneksi</a:t>
            </a:r>
            <a:r>
              <a:rPr lang="en-US" sz="2000" dirty="0"/>
              <a:t> alumni, </a:t>
            </a:r>
            <a:r>
              <a:rPr lang="en-US" sz="2000" dirty="0" err="1"/>
              <a:t>dosen</a:t>
            </a:r>
            <a:r>
              <a:rPr lang="en-US" sz="2000" dirty="0"/>
              <a:t>, LSM, </a:t>
            </a:r>
            <a:r>
              <a:rPr lang="en-US" sz="2000" dirty="0" err="1"/>
              <a:t>atau</a:t>
            </a:r>
            <a:r>
              <a:rPr lang="en-US" sz="2000" dirty="0"/>
              <a:t> media agar proses </a:t>
            </a:r>
            <a:r>
              <a:rPr lang="en-US" sz="2000" dirty="0" err="1"/>
              <a:t>audiensi</a:t>
            </a:r>
            <a:r>
              <a:rPr lang="en-US" sz="2000" dirty="0"/>
              <a:t>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cepat</a:t>
            </a:r>
            <a:r>
              <a:rPr lang="en-US" sz="2000" dirty="0"/>
              <a:t> </a:t>
            </a:r>
            <a:r>
              <a:rPr lang="en-US" sz="2000" dirty="0" err="1"/>
              <a:t>direspons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87065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5. </a:t>
            </a:r>
            <a:r>
              <a:rPr lang="en-US" dirty="0" err="1"/>
              <a:t>Gunakan</a:t>
            </a:r>
            <a:r>
              <a:rPr lang="en-US" dirty="0"/>
              <a:t> Media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Menekan</a:t>
            </a:r>
            <a:r>
              <a:rPr lang="en-US" dirty="0"/>
              <a:t> &amp; </a:t>
            </a:r>
            <a:r>
              <a:rPr lang="en-US" dirty="0" err="1"/>
              <a:t>Memperluas</a:t>
            </a:r>
            <a:r>
              <a:rPr lang="en-US" dirty="0"/>
              <a:t> </a:t>
            </a:r>
            <a:r>
              <a:rPr lang="en-US" dirty="0" err="1"/>
              <a:t>Jangkauan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📱 Media </a:t>
            </a:r>
            <a:r>
              <a:rPr lang="en-US" dirty="0" err="1"/>
              <a:t>sosial</a:t>
            </a:r>
            <a:r>
              <a:rPr lang="en-US" dirty="0"/>
              <a:t>: </a:t>
            </a:r>
            <a:r>
              <a:rPr lang="en-US" dirty="0" err="1"/>
              <a:t>Kampanye</a:t>
            </a:r>
            <a:r>
              <a:rPr lang="en-US" dirty="0"/>
              <a:t> </a:t>
            </a:r>
            <a:r>
              <a:rPr lang="en-US" dirty="0" err="1"/>
              <a:t>isu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update proses </a:t>
            </a:r>
            <a:r>
              <a:rPr lang="en-US" dirty="0" err="1"/>
              <a:t>advokasi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📰 </a:t>
            </a:r>
            <a:r>
              <a:rPr lang="en-US" dirty="0" err="1"/>
              <a:t>Kirim</a:t>
            </a:r>
            <a:r>
              <a:rPr lang="en-US" dirty="0"/>
              <a:t> </a:t>
            </a:r>
            <a:r>
              <a:rPr lang="en-US" dirty="0" err="1"/>
              <a:t>opini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media </a:t>
            </a:r>
            <a:r>
              <a:rPr lang="en-US" dirty="0" err="1"/>
              <a:t>lokal</a:t>
            </a:r>
            <a:r>
              <a:rPr lang="en-US" dirty="0"/>
              <a:t>/</a:t>
            </a:r>
            <a:r>
              <a:rPr lang="en-US" dirty="0" err="1"/>
              <a:t>nasional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📸 </a:t>
            </a:r>
            <a:r>
              <a:rPr lang="en-US" dirty="0" err="1"/>
              <a:t>Dokumentasikan</a:t>
            </a:r>
            <a:r>
              <a:rPr lang="en-US" dirty="0"/>
              <a:t> proses (</a:t>
            </a:r>
            <a:r>
              <a:rPr lang="en-US" dirty="0" err="1"/>
              <a:t>petisi</a:t>
            </a:r>
            <a:r>
              <a:rPr lang="en-US" dirty="0"/>
              <a:t>, </a:t>
            </a:r>
            <a:r>
              <a:rPr lang="en-US" dirty="0" err="1"/>
              <a:t>diskusi</a:t>
            </a:r>
            <a:r>
              <a:rPr lang="en-US" dirty="0"/>
              <a:t>, </a:t>
            </a:r>
            <a:r>
              <a:rPr lang="en-US" dirty="0" err="1"/>
              <a:t>audiensi</a:t>
            </a:r>
            <a:r>
              <a:rPr lang="en-US" dirty="0"/>
              <a:t>)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transparansi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✊ "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visibilitas</a:t>
            </a:r>
            <a:r>
              <a:rPr lang="en-US" dirty="0"/>
              <a:t>,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tekanan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."</a:t>
            </a:r>
          </a:p>
        </p:txBody>
      </p:sp>
    </p:spTree>
    <p:extLst>
      <p:ext uri="{BB962C8B-B14F-4D97-AF65-F5344CB8AC3E}">
        <p14:creationId xmlns:p14="http://schemas.microsoft.com/office/powerpoint/2010/main" val="6169826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6. </a:t>
            </a:r>
            <a:r>
              <a:rPr lang="en-US" b="1" dirty="0" err="1"/>
              <a:t>Lakukan</a:t>
            </a:r>
            <a:r>
              <a:rPr lang="en-US" b="1" dirty="0"/>
              <a:t> </a:t>
            </a:r>
            <a:r>
              <a:rPr lang="en-US" b="1" dirty="0" err="1"/>
              <a:t>Aksi</a:t>
            </a:r>
            <a:r>
              <a:rPr lang="en-US" b="1" dirty="0"/>
              <a:t> </a:t>
            </a:r>
            <a:r>
              <a:rPr lang="en-US" b="1" dirty="0" err="1"/>
              <a:t>Simbolik</a:t>
            </a:r>
            <a:r>
              <a:rPr lang="en-US" b="1" dirty="0"/>
              <a:t> </a:t>
            </a:r>
            <a:r>
              <a:rPr lang="en-US" b="1" dirty="0" err="1"/>
              <a:t>jika</a:t>
            </a:r>
            <a:r>
              <a:rPr lang="en-US" b="1" dirty="0"/>
              <a:t> </a:t>
            </a:r>
            <a:r>
              <a:rPr lang="en-US" b="1" dirty="0" err="1"/>
              <a:t>Dibutuhkan</a:t>
            </a:r>
            <a:endParaRPr lang="en-US" b="1" dirty="0"/>
          </a:p>
          <a:p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tuntutan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didengar</a:t>
            </a:r>
            <a:r>
              <a:rPr lang="en-US" dirty="0"/>
              <a:t>,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lanjut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:</a:t>
            </a:r>
          </a:p>
          <a:p>
            <a:r>
              <a:rPr lang="en-US" dirty="0" err="1"/>
              <a:t>Aksi</a:t>
            </a:r>
            <a:r>
              <a:rPr lang="en-US" dirty="0"/>
              <a:t> </a:t>
            </a:r>
            <a:r>
              <a:rPr lang="en-US" dirty="0" err="1"/>
              <a:t>damai</a:t>
            </a:r>
            <a:r>
              <a:rPr lang="en-US" dirty="0"/>
              <a:t> di </a:t>
            </a:r>
            <a:r>
              <a:rPr lang="en-US" dirty="0" err="1"/>
              <a:t>depan</a:t>
            </a:r>
            <a:r>
              <a:rPr lang="en-US" dirty="0"/>
              <a:t> </a:t>
            </a:r>
            <a:r>
              <a:rPr lang="en-US" dirty="0" err="1"/>
              <a:t>gedung</a:t>
            </a:r>
            <a:r>
              <a:rPr lang="en-US" dirty="0"/>
              <a:t> DPRD / </a:t>
            </a:r>
            <a:r>
              <a:rPr lang="en-US" dirty="0" err="1"/>
              <a:t>rektorat</a:t>
            </a:r>
            <a:endParaRPr lang="en-US" dirty="0"/>
          </a:p>
          <a:p>
            <a:r>
              <a:rPr lang="en-US" dirty="0" err="1"/>
              <a:t>Flashmob</a:t>
            </a:r>
            <a:r>
              <a:rPr lang="en-US" dirty="0"/>
              <a:t>, poster </a:t>
            </a:r>
            <a:r>
              <a:rPr lang="en-US" dirty="0" err="1"/>
              <a:t>aksi</a:t>
            </a:r>
            <a:r>
              <a:rPr lang="en-US" dirty="0"/>
              <a:t>, </a:t>
            </a:r>
            <a:r>
              <a:rPr lang="en-US" dirty="0" err="1"/>
              <a:t>teater</a:t>
            </a:r>
            <a:r>
              <a:rPr lang="en-US" dirty="0"/>
              <a:t> </a:t>
            </a:r>
            <a:r>
              <a:rPr lang="en-US" dirty="0" err="1"/>
              <a:t>kampus</a:t>
            </a:r>
            <a:r>
              <a:rPr lang="en-US" dirty="0"/>
              <a:t>, </a:t>
            </a:r>
            <a:r>
              <a:rPr lang="en-US" dirty="0" err="1"/>
              <a:t>mogok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 (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persetujuan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⚠️ </a:t>
            </a:r>
            <a:r>
              <a:rPr lang="en-US" dirty="0" err="1"/>
              <a:t>Pastikan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koridor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etik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6087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7. </a:t>
            </a:r>
            <a:r>
              <a:rPr lang="en-US" b="1" dirty="0" err="1"/>
              <a:t>Evaluasi</a:t>
            </a:r>
            <a:r>
              <a:rPr lang="en-US" b="1" dirty="0"/>
              <a:t> &amp; </a:t>
            </a:r>
            <a:r>
              <a:rPr lang="en-US" b="1" dirty="0" err="1"/>
              <a:t>Lanjutkan</a:t>
            </a:r>
            <a:r>
              <a:rPr lang="en-US" b="1" dirty="0"/>
              <a:t> </a:t>
            </a:r>
            <a:r>
              <a:rPr lang="en-US" b="1" dirty="0" err="1"/>
              <a:t>Tekanan</a:t>
            </a:r>
            <a:endParaRPr lang="en-US" b="1" dirty="0"/>
          </a:p>
          <a:p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audiensi</a:t>
            </a:r>
            <a:r>
              <a:rPr lang="en-US" dirty="0"/>
              <a:t>:</a:t>
            </a:r>
          </a:p>
          <a:p>
            <a:r>
              <a:rPr lang="en-US" dirty="0" err="1"/>
              <a:t>Buat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publik</a:t>
            </a:r>
            <a:endParaRPr lang="en-US" dirty="0"/>
          </a:p>
          <a:p>
            <a:r>
              <a:rPr lang="en-US" dirty="0"/>
              <a:t>Follow up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audiensi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media</a:t>
            </a:r>
          </a:p>
          <a:p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, </a:t>
            </a:r>
            <a:r>
              <a:rPr lang="en-US" dirty="0" err="1"/>
              <a:t>kirim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keberatan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instansi</a:t>
            </a:r>
            <a:r>
              <a:rPr lang="en-US" dirty="0"/>
              <a:t> </a:t>
            </a:r>
            <a:r>
              <a:rPr lang="en-US" dirty="0" err="1"/>
              <a:t>terkait</a:t>
            </a:r>
            <a:endParaRPr lang="en-US" dirty="0"/>
          </a:p>
          <a:p>
            <a:r>
              <a:rPr lang="en-US" dirty="0" err="1"/>
              <a:t>Libatkan</a:t>
            </a:r>
            <a:r>
              <a:rPr lang="en-US" dirty="0"/>
              <a:t> media </a:t>
            </a:r>
            <a:r>
              <a:rPr lang="en-US" dirty="0" err="1"/>
              <a:t>kampus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kawal</a:t>
            </a:r>
            <a:r>
              <a:rPr lang="en-US" dirty="0"/>
              <a:t> proses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03813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Dasar</a:t>
            </a:r>
            <a:r>
              <a:rPr lang="en-US" b="1" dirty="0"/>
              <a:t> </a:t>
            </a:r>
            <a:r>
              <a:rPr lang="en-US" b="1" dirty="0" err="1"/>
              <a:t>Hukum</a:t>
            </a:r>
            <a:r>
              <a:rPr lang="en-US" b="1" dirty="0"/>
              <a:t> yang </a:t>
            </a:r>
            <a:r>
              <a:rPr lang="en-US" b="1" dirty="0" err="1"/>
              <a:t>Menguatkan</a:t>
            </a:r>
            <a:r>
              <a:rPr lang="en-US" b="1" dirty="0"/>
              <a:t> </a:t>
            </a:r>
            <a:r>
              <a:rPr lang="en-US" b="1" dirty="0" err="1"/>
              <a:t>Aksi</a:t>
            </a:r>
            <a:r>
              <a:rPr lang="en-US" b="1" dirty="0"/>
              <a:t> </a:t>
            </a:r>
            <a:r>
              <a:rPr lang="en-US" b="1" dirty="0" err="1"/>
              <a:t>Mahasiswa</a:t>
            </a:r>
            <a:r>
              <a:rPr lang="en-US" b="1" dirty="0"/>
              <a:t> </a:t>
            </a:r>
            <a:r>
              <a:rPr lang="en-US" b="1" dirty="0" err="1"/>
              <a:t>ke</a:t>
            </a:r>
            <a:r>
              <a:rPr lang="en-US" b="1" dirty="0"/>
              <a:t> </a:t>
            </a:r>
            <a:r>
              <a:rPr lang="en-US" b="1" dirty="0" err="1"/>
              <a:t>Pemerintah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UUD 1945 </a:t>
            </a:r>
            <a:r>
              <a:rPr lang="en-US" b="1" dirty="0" err="1"/>
              <a:t>Pasal</a:t>
            </a:r>
            <a:r>
              <a:rPr lang="en-US" b="1" dirty="0"/>
              <a:t> 28E </a:t>
            </a:r>
            <a:r>
              <a:rPr lang="en-US" b="1" dirty="0" err="1"/>
              <a:t>ayat</a:t>
            </a:r>
            <a:r>
              <a:rPr lang="en-US" b="1" dirty="0"/>
              <a:t> (3):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"</a:t>
            </a:r>
            <a:r>
              <a:rPr lang="en-US" dirty="0" err="1"/>
              <a:t>Setiap</a:t>
            </a:r>
            <a:r>
              <a:rPr lang="en-US" dirty="0"/>
              <a:t> orang </a:t>
            </a:r>
            <a:r>
              <a:rPr lang="en-US" dirty="0" err="1"/>
              <a:t>berhak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kebebasan</a:t>
            </a:r>
            <a:r>
              <a:rPr lang="en-US" dirty="0"/>
              <a:t> </a:t>
            </a:r>
            <a:r>
              <a:rPr lang="en-US" dirty="0" err="1"/>
              <a:t>berserikat</a:t>
            </a:r>
            <a:r>
              <a:rPr lang="en-US" dirty="0"/>
              <a:t>, </a:t>
            </a:r>
            <a:r>
              <a:rPr lang="en-US" dirty="0" err="1"/>
              <a:t>berkumpul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menyampaikan</a:t>
            </a:r>
            <a:r>
              <a:rPr lang="en-US" dirty="0"/>
              <a:t> </a:t>
            </a:r>
            <a:r>
              <a:rPr lang="en-US" dirty="0" err="1"/>
              <a:t>pendapat</a:t>
            </a:r>
            <a:r>
              <a:rPr lang="en-US" dirty="0"/>
              <a:t>."</a:t>
            </a:r>
          </a:p>
          <a:p>
            <a:r>
              <a:rPr lang="en-US" b="1" dirty="0"/>
              <a:t>UU No. 12 </a:t>
            </a:r>
            <a:r>
              <a:rPr lang="en-US" b="1" dirty="0" err="1"/>
              <a:t>Tahun</a:t>
            </a:r>
            <a:r>
              <a:rPr lang="en-US" b="1" dirty="0"/>
              <a:t> 2011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96:</a:t>
            </a:r>
          </a:p>
          <a:p>
            <a:pPr marL="0" indent="0">
              <a:buNone/>
            </a:pPr>
            <a:r>
              <a:rPr lang="en-US" dirty="0"/>
              <a:t>"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masukan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."</a:t>
            </a:r>
          </a:p>
          <a:p>
            <a:r>
              <a:rPr lang="en-US" b="1" dirty="0"/>
              <a:t>UU No. 9 </a:t>
            </a:r>
            <a:r>
              <a:rPr lang="en-US" b="1" dirty="0" err="1"/>
              <a:t>Tahun</a:t>
            </a:r>
            <a:r>
              <a:rPr lang="en-US" b="1" dirty="0"/>
              <a:t> 1998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Kemerdekaan</a:t>
            </a:r>
            <a:r>
              <a:rPr lang="en-US" dirty="0"/>
              <a:t> </a:t>
            </a:r>
            <a:r>
              <a:rPr lang="en-US" dirty="0" err="1"/>
              <a:t>Menyampaikan</a:t>
            </a:r>
            <a:r>
              <a:rPr lang="en-US" dirty="0"/>
              <a:t> </a:t>
            </a:r>
            <a:r>
              <a:rPr lang="en-US" dirty="0" err="1"/>
              <a:t>Pendapat</a:t>
            </a:r>
            <a:r>
              <a:rPr lang="en-US" dirty="0"/>
              <a:t> di </a:t>
            </a:r>
            <a:r>
              <a:rPr lang="en-US" dirty="0" err="1"/>
              <a:t>Muka</a:t>
            </a:r>
            <a:r>
              <a:rPr lang="en-US" dirty="0"/>
              <a:t> </a:t>
            </a:r>
            <a:r>
              <a:rPr lang="en-US" dirty="0" err="1"/>
              <a:t>Umum</a:t>
            </a:r>
            <a:endParaRPr lang="en-US" dirty="0"/>
          </a:p>
          <a:p>
            <a:r>
              <a:rPr lang="en-US" b="1" dirty="0"/>
              <a:t>UU No. 14 </a:t>
            </a:r>
            <a:r>
              <a:rPr lang="en-US" b="1" dirty="0" err="1"/>
              <a:t>Tahun</a:t>
            </a:r>
            <a:r>
              <a:rPr lang="en-US" b="1" dirty="0"/>
              <a:t> 2008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Keterbukaan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Publik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51507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Nyata</a:t>
            </a:r>
            <a:r>
              <a:rPr lang="en-US" dirty="0"/>
              <a:t> </a:t>
            </a:r>
            <a:r>
              <a:rPr lang="en-US" dirty="0" err="1"/>
              <a:t>Advokasi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 yang </a:t>
            </a:r>
            <a:r>
              <a:rPr lang="en-US" dirty="0" err="1"/>
              <a:t>Efektif</a:t>
            </a:r>
            <a:r>
              <a:rPr lang="en-US" dirty="0"/>
              <a:t>: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838200" y="2858294"/>
          <a:ext cx="10515600" cy="2286000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/>
                        <a:t>Kasus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Aksi Mahasiswa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Dampak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RUU Cipta Kerja (2020)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Aksi &amp; audiensi nasional oleh BEM SI &amp; aliansi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Isu nasional &amp; revisi terbuka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RUU P-KS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Edukasi publik, kampanye digital, petisi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Pemerintah dorong finalisasi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Penolakan UKT tinggi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Hearing ke rektorat &amp; Kemendikbud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Beberapa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kampus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revisi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kebijakan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8633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definisi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advokasi</a:t>
            </a:r>
            <a:r>
              <a:rPr lang="en-US" dirty="0"/>
              <a:t> </a:t>
            </a:r>
            <a:r>
              <a:rPr lang="en-US" dirty="0" err="1"/>
              <a:t>legislatif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proses </a:t>
            </a:r>
            <a:r>
              <a:rPr lang="en-US" dirty="0" err="1"/>
              <a:t>pembuatan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/>
              <a:t>Advokasi</a:t>
            </a:r>
            <a:r>
              <a:rPr lang="en-US" b="1" dirty="0"/>
              <a:t> </a:t>
            </a:r>
            <a:r>
              <a:rPr lang="en-US" b="1" dirty="0" err="1"/>
              <a:t>legislatif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serangkaian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sistematis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proses </a:t>
            </a: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(</a:t>
            </a:r>
            <a:r>
              <a:rPr lang="en-US" dirty="0" err="1"/>
              <a:t>undang-undang</a:t>
            </a:r>
            <a:r>
              <a:rPr lang="en-US" dirty="0"/>
              <a:t>)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jalur</a:t>
            </a:r>
            <a:r>
              <a:rPr lang="en-US" dirty="0"/>
              <a:t> </a:t>
            </a:r>
            <a:r>
              <a:rPr lang="en-US" dirty="0" err="1"/>
              <a:t>legislatif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di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lingkup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kampus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6403395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✅ </a:t>
            </a:r>
            <a:r>
              <a:rPr lang="en-US" dirty="0" err="1"/>
              <a:t>Senat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b="1" dirty="0" err="1"/>
              <a:t>punya</a:t>
            </a:r>
            <a:r>
              <a:rPr lang="en-US" b="1" dirty="0"/>
              <a:t> </a:t>
            </a:r>
            <a:r>
              <a:rPr lang="en-US" b="1" dirty="0" err="1"/>
              <a:t>ruang</a:t>
            </a:r>
            <a:r>
              <a:rPr lang="en-US" b="1" dirty="0"/>
              <a:t> </a:t>
            </a:r>
            <a:r>
              <a:rPr lang="en-US" b="1" dirty="0" err="1"/>
              <a:t>strategis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sipil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adil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✅ </a:t>
            </a:r>
            <a:r>
              <a:rPr lang="en-US" dirty="0" err="1"/>
              <a:t>Advokasi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asal</a:t>
            </a:r>
            <a:r>
              <a:rPr lang="en-US" dirty="0"/>
              <a:t> </a:t>
            </a:r>
            <a:r>
              <a:rPr lang="en-US" b="1" dirty="0" err="1"/>
              <a:t>terstruktur</a:t>
            </a:r>
            <a:r>
              <a:rPr lang="en-US" b="1" dirty="0"/>
              <a:t>, </a:t>
            </a:r>
            <a:r>
              <a:rPr lang="en-US" b="1" dirty="0" err="1"/>
              <a:t>berbasis</a:t>
            </a:r>
            <a:r>
              <a:rPr lang="en-US" b="1" dirty="0"/>
              <a:t> data, </a:t>
            </a:r>
            <a:r>
              <a:rPr lang="en-US" b="1" dirty="0" err="1"/>
              <a:t>didukung</a:t>
            </a:r>
            <a:r>
              <a:rPr lang="en-US" b="1" dirty="0"/>
              <a:t> </a:t>
            </a:r>
            <a:r>
              <a:rPr lang="en-US" b="1" dirty="0" err="1"/>
              <a:t>massa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🔊 “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pewaris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depan</a:t>
            </a:r>
            <a:r>
              <a:rPr lang="en-US" dirty="0"/>
              <a:t>, </a:t>
            </a:r>
            <a:r>
              <a:rPr lang="en-US" dirty="0" err="1"/>
              <a:t>tapi</a:t>
            </a:r>
            <a:r>
              <a:rPr lang="en-US" dirty="0"/>
              <a:t> </a:t>
            </a:r>
            <a:r>
              <a:rPr lang="en-US" dirty="0" err="1"/>
              <a:t>penentu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.”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88179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Prinsip-Prinsip</a:t>
            </a:r>
            <a:r>
              <a:rPr lang="en-US" dirty="0"/>
              <a:t> </a:t>
            </a:r>
            <a:r>
              <a:rPr lang="en-US" dirty="0" err="1"/>
              <a:t>Advokasi</a:t>
            </a:r>
            <a:r>
              <a:rPr lang="en-US" dirty="0"/>
              <a:t> </a:t>
            </a:r>
            <a:r>
              <a:rPr lang="en-US" dirty="0" err="1"/>
              <a:t>Legislatif</a:t>
            </a:r>
            <a:r>
              <a:rPr lang="en-US" dirty="0"/>
              <a:t> </a:t>
            </a:r>
            <a:r>
              <a:rPr lang="en-US" dirty="0" err="1"/>
              <a:t>Senat</a:t>
            </a:r>
            <a:r>
              <a:rPr lang="en-US" dirty="0"/>
              <a:t> </a:t>
            </a:r>
            <a:r>
              <a:rPr lang="en-US" dirty="0" err="1"/>
              <a:t>Mahasiswa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1. </a:t>
            </a:r>
            <a:r>
              <a:rPr lang="en-US" b="1" dirty="0" err="1"/>
              <a:t>Kejujuran</a:t>
            </a:r>
            <a:r>
              <a:rPr lang="en-US" b="1" dirty="0"/>
              <a:t> (Integrity &amp; Honesty)</a:t>
            </a:r>
          </a:p>
          <a:p>
            <a:r>
              <a:rPr lang="en-US" i="1" dirty="0"/>
              <a:t>“</a:t>
            </a:r>
            <a:r>
              <a:rPr lang="en-US" i="1" dirty="0" err="1"/>
              <a:t>Advokasi</a:t>
            </a:r>
            <a:r>
              <a:rPr lang="en-US" i="1" dirty="0"/>
              <a:t> </a:t>
            </a:r>
            <a:r>
              <a:rPr lang="en-US" i="1" dirty="0" err="1"/>
              <a:t>tanpa</a:t>
            </a:r>
            <a:r>
              <a:rPr lang="en-US" i="1" dirty="0"/>
              <a:t> </a:t>
            </a:r>
            <a:r>
              <a:rPr lang="en-US" i="1" dirty="0" err="1"/>
              <a:t>kejujuran</a:t>
            </a:r>
            <a:r>
              <a:rPr lang="en-US" i="1" dirty="0"/>
              <a:t> </a:t>
            </a:r>
            <a:r>
              <a:rPr lang="en-US" i="1" dirty="0" err="1"/>
              <a:t>adalah</a:t>
            </a:r>
            <a:r>
              <a:rPr lang="en-US" i="1" dirty="0"/>
              <a:t> </a:t>
            </a:r>
            <a:r>
              <a:rPr lang="en-US" i="1" dirty="0" err="1"/>
              <a:t>manipulasi</a:t>
            </a:r>
            <a:r>
              <a:rPr lang="en-US" i="1" dirty="0"/>
              <a:t>.”</a:t>
            </a:r>
            <a:endParaRPr lang="en-US" dirty="0"/>
          </a:p>
          <a:p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memelintir</a:t>
            </a:r>
            <a:r>
              <a:rPr lang="en-US" dirty="0"/>
              <a:t> data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fakta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membenarkan</a:t>
            </a:r>
            <a:r>
              <a:rPr lang="en-US" dirty="0"/>
              <a:t> </a:t>
            </a:r>
            <a:r>
              <a:rPr lang="en-US" dirty="0" err="1"/>
              <a:t>posisi</a:t>
            </a:r>
            <a:r>
              <a:rPr lang="en-US" dirty="0"/>
              <a:t>.</a:t>
            </a:r>
          </a:p>
          <a:p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menyembunyikan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relevan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.</a:t>
            </a:r>
          </a:p>
          <a:p>
            <a:r>
              <a:rPr lang="en-US" dirty="0" err="1"/>
              <a:t>Mengakui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kesalahan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kekurangan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advokasi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📌 </a:t>
            </a:r>
            <a:r>
              <a:rPr lang="en-US" i="1" dirty="0" err="1"/>
              <a:t>Contoh</a:t>
            </a:r>
            <a:r>
              <a:rPr lang="en-US" i="1" dirty="0"/>
              <a:t>: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survei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tuntutan</a:t>
            </a:r>
            <a:r>
              <a:rPr lang="en-US" dirty="0"/>
              <a:t>,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disampaikan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terbuka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transparansi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89852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2. </a:t>
            </a:r>
            <a:r>
              <a:rPr lang="en-US" b="1" dirty="0" err="1"/>
              <a:t>Transparansi</a:t>
            </a:r>
            <a:endParaRPr lang="en-US" b="1" dirty="0"/>
          </a:p>
          <a:p>
            <a:r>
              <a:rPr lang="en-US" i="1" dirty="0"/>
              <a:t>“</a:t>
            </a:r>
            <a:r>
              <a:rPr lang="en-US" i="1" dirty="0" err="1"/>
              <a:t>Semua</a:t>
            </a:r>
            <a:r>
              <a:rPr lang="en-US" i="1" dirty="0"/>
              <a:t> proses </a:t>
            </a:r>
            <a:r>
              <a:rPr lang="en-US" i="1" dirty="0" err="1"/>
              <a:t>dan</a:t>
            </a:r>
            <a:r>
              <a:rPr lang="en-US" i="1" dirty="0"/>
              <a:t> </a:t>
            </a:r>
            <a:r>
              <a:rPr lang="en-US" i="1" dirty="0" err="1"/>
              <a:t>keputusan</a:t>
            </a:r>
            <a:r>
              <a:rPr lang="en-US" i="1" dirty="0"/>
              <a:t> </a:t>
            </a:r>
            <a:r>
              <a:rPr lang="en-US" i="1" dirty="0" err="1"/>
              <a:t>advokasi</a:t>
            </a:r>
            <a:r>
              <a:rPr lang="en-US" i="1" dirty="0"/>
              <a:t> </a:t>
            </a:r>
            <a:r>
              <a:rPr lang="en-US" i="1" dirty="0" err="1"/>
              <a:t>harus</a:t>
            </a:r>
            <a:r>
              <a:rPr lang="en-US" i="1" dirty="0"/>
              <a:t> </a:t>
            </a:r>
            <a:r>
              <a:rPr lang="en-US" i="1" dirty="0" err="1"/>
              <a:t>bisa</a:t>
            </a:r>
            <a:r>
              <a:rPr lang="en-US" i="1" dirty="0"/>
              <a:t> </a:t>
            </a:r>
            <a:r>
              <a:rPr lang="en-US" i="1" dirty="0" err="1"/>
              <a:t>diakses</a:t>
            </a:r>
            <a:r>
              <a:rPr lang="en-US" i="1" dirty="0"/>
              <a:t> </a:t>
            </a:r>
            <a:r>
              <a:rPr lang="en-US" i="1" dirty="0" err="1"/>
              <a:t>dan</a:t>
            </a:r>
            <a:r>
              <a:rPr lang="en-US" i="1" dirty="0"/>
              <a:t> </a:t>
            </a:r>
            <a:r>
              <a:rPr lang="en-US" i="1" dirty="0" err="1"/>
              <a:t>diawasi</a:t>
            </a:r>
            <a:r>
              <a:rPr lang="en-US" i="1" dirty="0"/>
              <a:t> </a:t>
            </a:r>
            <a:r>
              <a:rPr lang="en-US" i="1" dirty="0" err="1"/>
              <a:t>oleh</a:t>
            </a:r>
            <a:r>
              <a:rPr lang="en-US" i="1" dirty="0"/>
              <a:t> </a:t>
            </a:r>
            <a:r>
              <a:rPr lang="en-US" i="1" dirty="0" err="1"/>
              <a:t>publik</a:t>
            </a:r>
            <a:r>
              <a:rPr lang="en-US" i="1" dirty="0"/>
              <a:t> </a:t>
            </a:r>
            <a:r>
              <a:rPr lang="en-US" i="1" dirty="0" err="1"/>
              <a:t>mahasiswa</a:t>
            </a:r>
            <a:r>
              <a:rPr lang="en-US" i="1" dirty="0"/>
              <a:t>.”</a:t>
            </a:r>
            <a:endParaRPr lang="en-US" dirty="0"/>
          </a:p>
          <a:p>
            <a:r>
              <a:rPr lang="en-US" dirty="0" err="1"/>
              <a:t>Publikasikan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: </a:t>
            </a:r>
            <a:r>
              <a:rPr lang="en-US" dirty="0" err="1"/>
              <a:t>petisi</a:t>
            </a:r>
            <a:r>
              <a:rPr lang="en-US" dirty="0"/>
              <a:t>, policy brief,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resmi</a:t>
            </a:r>
            <a:r>
              <a:rPr lang="en-US" dirty="0"/>
              <a:t>.</a:t>
            </a:r>
          </a:p>
          <a:p>
            <a:r>
              <a:rPr lang="en-US" dirty="0"/>
              <a:t>Update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audiensi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negosiasi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media internal (IG, WA, Forum </a:t>
            </a:r>
            <a:r>
              <a:rPr lang="en-US" dirty="0" err="1"/>
              <a:t>Kampus</a:t>
            </a:r>
            <a:r>
              <a:rPr lang="en-US" dirty="0"/>
              <a:t>).</a:t>
            </a:r>
          </a:p>
          <a:p>
            <a:r>
              <a:rPr lang="en-US" dirty="0" err="1"/>
              <a:t>Hindari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"</a:t>
            </a:r>
            <a:r>
              <a:rPr lang="en-US" dirty="0" err="1"/>
              <a:t>tertutup</a:t>
            </a:r>
            <a:r>
              <a:rPr lang="en-US" dirty="0"/>
              <a:t>"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diam-diam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partisipasi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📌 </a:t>
            </a:r>
            <a:r>
              <a:rPr lang="en-US" i="1" dirty="0" err="1"/>
              <a:t>Alat</a:t>
            </a:r>
            <a:r>
              <a:rPr lang="en-US" i="1" dirty="0"/>
              <a:t> bantu:</a:t>
            </a:r>
            <a:r>
              <a:rPr lang="en-US" dirty="0"/>
              <a:t> Google Drive </a:t>
            </a:r>
            <a:r>
              <a:rPr lang="en-US" dirty="0" err="1"/>
              <a:t>publik</a:t>
            </a:r>
            <a:r>
              <a:rPr lang="en-US" dirty="0"/>
              <a:t>, website </a:t>
            </a:r>
            <a:r>
              <a:rPr lang="en-US" dirty="0" err="1"/>
              <a:t>legislatif</a:t>
            </a:r>
            <a:r>
              <a:rPr lang="en-US" dirty="0"/>
              <a:t> </a:t>
            </a:r>
            <a:r>
              <a:rPr lang="en-US" dirty="0" err="1"/>
              <a:t>kampus</a:t>
            </a:r>
            <a:r>
              <a:rPr lang="en-US" dirty="0"/>
              <a:t>, </a:t>
            </a:r>
            <a:r>
              <a:rPr lang="en-US" dirty="0" err="1"/>
              <a:t>infografis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36609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3. </a:t>
            </a:r>
            <a:r>
              <a:rPr lang="en-US" b="1" dirty="0" err="1"/>
              <a:t>Akurat</a:t>
            </a:r>
            <a:r>
              <a:rPr lang="en-US" b="1" dirty="0"/>
              <a:t> &amp; </a:t>
            </a:r>
            <a:r>
              <a:rPr lang="en-US" b="1" dirty="0" err="1"/>
              <a:t>Berbasis</a:t>
            </a:r>
            <a:r>
              <a:rPr lang="en-US" b="1" dirty="0"/>
              <a:t> Data</a:t>
            </a:r>
          </a:p>
          <a:p>
            <a:r>
              <a:rPr lang="en-US" i="1" dirty="0"/>
              <a:t>“</a:t>
            </a:r>
            <a:r>
              <a:rPr lang="en-US" i="1" dirty="0" err="1"/>
              <a:t>Argumen</a:t>
            </a:r>
            <a:r>
              <a:rPr lang="en-US" i="1" dirty="0"/>
              <a:t> yang </a:t>
            </a:r>
            <a:r>
              <a:rPr lang="en-US" i="1" dirty="0" err="1"/>
              <a:t>kuat</a:t>
            </a:r>
            <a:r>
              <a:rPr lang="en-US" i="1" dirty="0"/>
              <a:t> </a:t>
            </a:r>
            <a:r>
              <a:rPr lang="en-US" i="1" dirty="0" err="1"/>
              <a:t>berasal</a:t>
            </a:r>
            <a:r>
              <a:rPr lang="en-US" i="1" dirty="0"/>
              <a:t> </a:t>
            </a:r>
            <a:r>
              <a:rPr lang="en-US" i="1" dirty="0" err="1"/>
              <a:t>dari</a:t>
            </a:r>
            <a:r>
              <a:rPr lang="en-US" i="1" dirty="0"/>
              <a:t> </a:t>
            </a:r>
            <a:r>
              <a:rPr lang="en-US" i="1" dirty="0" err="1"/>
              <a:t>bukti</a:t>
            </a:r>
            <a:r>
              <a:rPr lang="en-US" i="1" dirty="0"/>
              <a:t> yang valid.”</a:t>
            </a:r>
            <a:endParaRPr lang="en-US" dirty="0"/>
          </a:p>
          <a:p>
            <a:r>
              <a:rPr lang="en-US" dirty="0" err="1"/>
              <a:t>Gunakan</a:t>
            </a:r>
            <a:r>
              <a:rPr lang="en-US" dirty="0"/>
              <a:t> data </a:t>
            </a:r>
            <a:r>
              <a:rPr lang="en-US" dirty="0" err="1"/>
              <a:t>survei</a:t>
            </a:r>
            <a:r>
              <a:rPr lang="en-US" dirty="0"/>
              <a:t>, polling,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kampus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resmi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advokasi</a:t>
            </a:r>
            <a:r>
              <a:rPr lang="en-US" dirty="0"/>
              <a:t>.</a:t>
            </a:r>
          </a:p>
          <a:p>
            <a:r>
              <a:rPr lang="en-US" dirty="0" err="1"/>
              <a:t>Hindari</a:t>
            </a:r>
            <a:r>
              <a:rPr lang="en-US" dirty="0"/>
              <a:t> </a:t>
            </a:r>
            <a:r>
              <a:rPr lang="en-US" dirty="0" err="1"/>
              <a:t>klaim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bukti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emosi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📌 </a:t>
            </a:r>
            <a:r>
              <a:rPr lang="en-US" i="1" dirty="0" err="1"/>
              <a:t>Contoh</a:t>
            </a:r>
            <a:r>
              <a:rPr lang="en-US" i="1" dirty="0"/>
              <a:t>:</a:t>
            </a:r>
            <a:r>
              <a:rPr lang="en-US" dirty="0"/>
              <a:t> “80% 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menolak</a:t>
            </a:r>
            <a:r>
              <a:rPr lang="en-US" dirty="0"/>
              <a:t> </a:t>
            </a:r>
            <a:r>
              <a:rPr lang="en-US" dirty="0" err="1"/>
              <a:t>kenaikan</a:t>
            </a:r>
            <a:r>
              <a:rPr lang="en-US" dirty="0"/>
              <a:t> UKT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survei</a:t>
            </a:r>
            <a:r>
              <a:rPr lang="en-US" dirty="0"/>
              <a:t> kami”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kuat</a:t>
            </a:r>
            <a:r>
              <a:rPr lang="en-US" dirty="0"/>
              <a:t> </a:t>
            </a:r>
            <a:r>
              <a:rPr lang="en-US" dirty="0" err="1"/>
              <a:t>daripada</a:t>
            </a:r>
            <a:r>
              <a:rPr lang="en-US" dirty="0"/>
              <a:t> “</a:t>
            </a:r>
            <a:r>
              <a:rPr lang="en-US" dirty="0" err="1"/>
              <a:t>Banyak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setuju</a:t>
            </a:r>
            <a:r>
              <a:rPr lang="en-US" dirty="0"/>
              <a:t>.”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54079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4. </a:t>
            </a:r>
            <a:r>
              <a:rPr lang="en-US" b="1" dirty="0" err="1"/>
              <a:t>Representatif</a:t>
            </a:r>
            <a:r>
              <a:rPr lang="en-US" b="1" dirty="0"/>
              <a:t> &amp; </a:t>
            </a:r>
            <a:r>
              <a:rPr lang="en-US" b="1" dirty="0" err="1"/>
              <a:t>Inklusif</a:t>
            </a:r>
            <a:endParaRPr lang="en-US" b="1" dirty="0"/>
          </a:p>
          <a:p>
            <a:r>
              <a:rPr lang="en-US" i="1" dirty="0"/>
              <a:t>“</a:t>
            </a:r>
            <a:r>
              <a:rPr lang="en-US" i="1" dirty="0" err="1"/>
              <a:t>Senat</a:t>
            </a:r>
            <a:r>
              <a:rPr lang="en-US" i="1" dirty="0"/>
              <a:t> </a:t>
            </a:r>
            <a:r>
              <a:rPr lang="en-US" i="1" dirty="0" err="1"/>
              <a:t>mewakili</a:t>
            </a:r>
            <a:r>
              <a:rPr lang="en-US" i="1" dirty="0"/>
              <a:t> </a:t>
            </a:r>
            <a:r>
              <a:rPr lang="en-US" i="1" dirty="0" err="1"/>
              <a:t>seluruh</a:t>
            </a:r>
            <a:r>
              <a:rPr lang="en-US" i="1" dirty="0"/>
              <a:t> </a:t>
            </a:r>
            <a:r>
              <a:rPr lang="en-US" i="1" dirty="0" err="1"/>
              <a:t>mahasiswa</a:t>
            </a:r>
            <a:r>
              <a:rPr lang="en-US" i="1" dirty="0"/>
              <a:t>, </a:t>
            </a:r>
            <a:r>
              <a:rPr lang="en-US" i="1" dirty="0" err="1"/>
              <a:t>bukan</a:t>
            </a:r>
            <a:r>
              <a:rPr lang="en-US" i="1" dirty="0"/>
              <a:t> </a:t>
            </a:r>
            <a:r>
              <a:rPr lang="en-US" i="1" dirty="0" err="1"/>
              <a:t>hanya</a:t>
            </a:r>
            <a:r>
              <a:rPr lang="en-US" i="1" dirty="0"/>
              <a:t> </a:t>
            </a:r>
            <a:r>
              <a:rPr lang="en-US" i="1" dirty="0" err="1"/>
              <a:t>satu</a:t>
            </a:r>
            <a:r>
              <a:rPr lang="en-US" i="1" dirty="0"/>
              <a:t> </a:t>
            </a:r>
            <a:r>
              <a:rPr lang="en-US" i="1" dirty="0" err="1"/>
              <a:t>golongan</a:t>
            </a:r>
            <a:r>
              <a:rPr lang="en-US" i="1" dirty="0"/>
              <a:t>.”</a:t>
            </a:r>
            <a:endParaRPr lang="en-US" dirty="0"/>
          </a:p>
          <a:p>
            <a:r>
              <a:rPr lang="en-US" dirty="0" err="1"/>
              <a:t>Menyerap</a:t>
            </a:r>
            <a:r>
              <a:rPr lang="en-US" dirty="0"/>
              <a:t> </a:t>
            </a:r>
            <a:r>
              <a:rPr lang="en-US" dirty="0" err="1"/>
              <a:t>aspirasi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 (</a:t>
            </a:r>
            <a:r>
              <a:rPr lang="en-US" dirty="0" err="1"/>
              <a:t>fakultas</a:t>
            </a:r>
            <a:r>
              <a:rPr lang="en-US" dirty="0"/>
              <a:t>, </a:t>
            </a:r>
            <a:r>
              <a:rPr lang="en-US" dirty="0" err="1"/>
              <a:t>jurusan</a:t>
            </a:r>
            <a:r>
              <a:rPr lang="en-US" dirty="0"/>
              <a:t>, UKM, </a:t>
            </a:r>
            <a:r>
              <a:rPr lang="en-US" dirty="0" err="1"/>
              <a:t>minoritas</a:t>
            </a:r>
            <a:r>
              <a:rPr lang="en-US" dirty="0"/>
              <a:t>).</a:t>
            </a:r>
          </a:p>
          <a:p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mengadvokasi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</a:t>
            </a:r>
          </a:p>
          <a:p>
            <a:r>
              <a:rPr lang="en-US" dirty="0" err="1"/>
              <a:t>Buka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aspirasi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advokasi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📌 </a:t>
            </a:r>
            <a:r>
              <a:rPr lang="en-US" i="1" dirty="0" err="1"/>
              <a:t>Alat</a:t>
            </a:r>
            <a:r>
              <a:rPr lang="en-US" i="1" dirty="0"/>
              <a:t> bantu:</a:t>
            </a:r>
            <a:r>
              <a:rPr lang="en-US" dirty="0"/>
              <a:t> Forum </a:t>
            </a:r>
            <a:r>
              <a:rPr lang="en-US" dirty="0" err="1"/>
              <a:t>aspirasi</a:t>
            </a:r>
            <a:r>
              <a:rPr lang="en-US" dirty="0"/>
              <a:t>, Google Form </a:t>
            </a:r>
            <a:r>
              <a:rPr lang="en-US" dirty="0" err="1"/>
              <a:t>terbuka</a:t>
            </a:r>
            <a:r>
              <a:rPr lang="en-US" dirty="0"/>
              <a:t>, </a:t>
            </a:r>
            <a:r>
              <a:rPr lang="en-US" dirty="0" err="1"/>
              <a:t>diskusi</a:t>
            </a:r>
            <a:r>
              <a:rPr lang="en-US" dirty="0"/>
              <a:t> </a:t>
            </a:r>
            <a:r>
              <a:rPr lang="en-US" dirty="0" err="1"/>
              <a:t>lintas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21774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5. </a:t>
            </a:r>
            <a:r>
              <a:rPr lang="en-US" b="1" dirty="0" err="1"/>
              <a:t>Partisipatif</a:t>
            </a:r>
            <a:endParaRPr lang="en-US" b="1" dirty="0"/>
          </a:p>
          <a:p>
            <a:r>
              <a:rPr lang="en-US" i="1" dirty="0"/>
              <a:t>“</a:t>
            </a:r>
            <a:r>
              <a:rPr lang="en-US" i="1" dirty="0" err="1"/>
              <a:t>Advokasi</a:t>
            </a:r>
            <a:r>
              <a:rPr lang="en-US" i="1" dirty="0"/>
              <a:t> yang </a:t>
            </a:r>
            <a:r>
              <a:rPr lang="en-US" i="1" dirty="0" err="1"/>
              <a:t>kuat</a:t>
            </a:r>
            <a:r>
              <a:rPr lang="en-US" i="1" dirty="0"/>
              <a:t> </a:t>
            </a:r>
            <a:r>
              <a:rPr lang="en-US" i="1" dirty="0" err="1"/>
              <a:t>adalah</a:t>
            </a:r>
            <a:r>
              <a:rPr lang="en-US" i="1" dirty="0"/>
              <a:t> </a:t>
            </a:r>
            <a:r>
              <a:rPr lang="en-US" i="1" dirty="0" err="1"/>
              <a:t>advokasi</a:t>
            </a:r>
            <a:r>
              <a:rPr lang="en-US" i="1" dirty="0"/>
              <a:t> yang </a:t>
            </a:r>
            <a:r>
              <a:rPr lang="en-US" i="1" dirty="0" err="1"/>
              <a:t>didukung</a:t>
            </a:r>
            <a:r>
              <a:rPr lang="en-US" i="1" dirty="0"/>
              <a:t> </a:t>
            </a:r>
            <a:r>
              <a:rPr lang="en-US" i="1" dirty="0" err="1"/>
              <a:t>massa</a:t>
            </a:r>
            <a:r>
              <a:rPr lang="en-US" i="1" dirty="0"/>
              <a:t>.”</a:t>
            </a:r>
            <a:endParaRPr lang="en-US" dirty="0"/>
          </a:p>
          <a:p>
            <a:r>
              <a:rPr lang="en-US" dirty="0" err="1"/>
              <a:t>Libatkan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proses </a:t>
            </a:r>
            <a:r>
              <a:rPr lang="en-US" dirty="0" err="1"/>
              <a:t>penyusunan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, </a:t>
            </a:r>
            <a:r>
              <a:rPr lang="en-US" dirty="0" err="1"/>
              <a:t>petisi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aksi</a:t>
            </a:r>
            <a:r>
              <a:rPr lang="en-US" dirty="0"/>
              <a:t>.</a:t>
            </a:r>
          </a:p>
          <a:p>
            <a:r>
              <a:rPr lang="en-US" dirty="0" err="1"/>
              <a:t>Ajak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terlibat</a:t>
            </a:r>
            <a:r>
              <a:rPr lang="en-US" dirty="0"/>
              <a:t> </a:t>
            </a:r>
            <a:r>
              <a:rPr lang="en-US" dirty="0" err="1"/>
              <a:t>aktif</a:t>
            </a:r>
            <a:r>
              <a:rPr lang="en-US" dirty="0"/>
              <a:t>,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sekadar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objek</a:t>
            </a:r>
            <a:r>
              <a:rPr lang="en-US" dirty="0"/>
              <a:t> </a:t>
            </a:r>
            <a:r>
              <a:rPr lang="en-US" dirty="0" err="1"/>
              <a:t>advokasi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📌 </a:t>
            </a:r>
            <a:r>
              <a:rPr lang="en-US" i="1" dirty="0" err="1"/>
              <a:t>Contoh</a:t>
            </a:r>
            <a:r>
              <a:rPr lang="en-US" i="1" dirty="0"/>
              <a:t>:</a:t>
            </a:r>
            <a:r>
              <a:rPr lang="en-US" dirty="0"/>
              <a:t> </a:t>
            </a:r>
            <a:r>
              <a:rPr lang="en-US" dirty="0" err="1"/>
              <a:t>Petisi</a:t>
            </a:r>
            <a:r>
              <a:rPr lang="en-US" dirty="0"/>
              <a:t> online, polling, </a:t>
            </a:r>
            <a:r>
              <a:rPr lang="en-US" dirty="0" err="1"/>
              <a:t>kampanye</a:t>
            </a:r>
            <a:r>
              <a:rPr lang="en-US" dirty="0"/>
              <a:t> </a:t>
            </a:r>
            <a:r>
              <a:rPr lang="en-US" dirty="0" err="1"/>
              <a:t>terbuka</a:t>
            </a:r>
            <a:r>
              <a:rPr lang="en-US" dirty="0"/>
              <a:t> di </a:t>
            </a:r>
            <a:r>
              <a:rPr lang="en-US" dirty="0" err="1"/>
              <a:t>medsos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forum </a:t>
            </a:r>
            <a:r>
              <a:rPr lang="en-US" dirty="0" err="1"/>
              <a:t>kampus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31913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6. </a:t>
            </a:r>
            <a:r>
              <a:rPr lang="en-US" b="1" dirty="0" err="1"/>
              <a:t>Etis</a:t>
            </a:r>
            <a:r>
              <a:rPr lang="en-US" b="1" dirty="0"/>
              <a:t> &amp; </a:t>
            </a:r>
            <a:r>
              <a:rPr lang="en-US" b="1" dirty="0" err="1"/>
              <a:t>Damai</a:t>
            </a:r>
            <a:endParaRPr lang="en-US" b="1" dirty="0"/>
          </a:p>
          <a:p>
            <a:r>
              <a:rPr lang="en-US" i="1" dirty="0"/>
              <a:t>“</a:t>
            </a:r>
            <a:r>
              <a:rPr lang="en-US" i="1" dirty="0" err="1"/>
              <a:t>Tujuan</a:t>
            </a:r>
            <a:r>
              <a:rPr lang="en-US" i="1" dirty="0"/>
              <a:t> </a:t>
            </a:r>
            <a:r>
              <a:rPr lang="en-US" i="1" dirty="0" err="1"/>
              <a:t>tidak</a:t>
            </a:r>
            <a:r>
              <a:rPr lang="en-US" i="1" dirty="0"/>
              <a:t> </a:t>
            </a:r>
            <a:r>
              <a:rPr lang="en-US" i="1" dirty="0" err="1"/>
              <a:t>membenarkan</a:t>
            </a:r>
            <a:r>
              <a:rPr lang="en-US" i="1" dirty="0"/>
              <a:t> </a:t>
            </a:r>
            <a:r>
              <a:rPr lang="en-US" i="1" dirty="0" err="1"/>
              <a:t>cara</a:t>
            </a:r>
            <a:r>
              <a:rPr lang="en-US" i="1" dirty="0"/>
              <a:t>.”</a:t>
            </a:r>
            <a:endParaRPr lang="en-US" dirty="0"/>
          </a:p>
          <a:p>
            <a:r>
              <a:rPr lang="en-US" dirty="0" err="1"/>
              <a:t>Menghindari</a:t>
            </a:r>
            <a:r>
              <a:rPr lang="en-US" dirty="0"/>
              <a:t> </a:t>
            </a:r>
            <a:r>
              <a:rPr lang="en-US" dirty="0" err="1"/>
              <a:t>hoaks</a:t>
            </a:r>
            <a:r>
              <a:rPr lang="en-US" dirty="0"/>
              <a:t>, </a:t>
            </a:r>
            <a:r>
              <a:rPr lang="en-US" dirty="0" err="1"/>
              <a:t>provokasi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ujaran</a:t>
            </a:r>
            <a:r>
              <a:rPr lang="en-US" dirty="0"/>
              <a:t> </a:t>
            </a:r>
            <a:r>
              <a:rPr lang="en-US" dirty="0" err="1"/>
              <a:t>kebencian</a:t>
            </a:r>
            <a:r>
              <a:rPr lang="en-US" dirty="0"/>
              <a:t>.</a:t>
            </a:r>
          </a:p>
          <a:p>
            <a:r>
              <a:rPr lang="en-US" dirty="0" err="1"/>
              <a:t>Menolak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kekerasan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apapun</a:t>
            </a:r>
            <a:r>
              <a:rPr lang="en-US" dirty="0"/>
              <a:t>.</a:t>
            </a:r>
          </a:p>
          <a:p>
            <a:r>
              <a:rPr lang="en-US" dirty="0" err="1"/>
              <a:t>Mengedepankan</a:t>
            </a:r>
            <a:r>
              <a:rPr lang="en-US" dirty="0"/>
              <a:t> dialog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jalur</a:t>
            </a:r>
            <a:r>
              <a:rPr lang="en-US" dirty="0"/>
              <a:t> </a:t>
            </a:r>
            <a:r>
              <a:rPr lang="en-US" dirty="0" err="1"/>
              <a:t>konstitusional</a:t>
            </a:r>
            <a:r>
              <a:rPr lang="en-US" dirty="0"/>
              <a:t>.</a:t>
            </a:r>
          </a:p>
          <a:p>
            <a:r>
              <a:rPr lang="en-US" dirty="0"/>
              <a:t>📌 </a:t>
            </a:r>
            <a:r>
              <a:rPr lang="en-US" i="1" dirty="0" err="1"/>
              <a:t>Contoh</a:t>
            </a:r>
            <a:r>
              <a:rPr lang="en-US" i="1" dirty="0"/>
              <a:t>: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menghormati</a:t>
            </a:r>
            <a:r>
              <a:rPr lang="en-US" dirty="0"/>
              <a:t> </a:t>
            </a:r>
            <a:r>
              <a:rPr lang="en-US" dirty="0" err="1"/>
              <a:t>protokol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audiensi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rektorat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DPRD.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49849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7. 🛡</a:t>
            </a:r>
            <a:r>
              <a:rPr lang="en-US" b="1" dirty="0" err="1"/>
              <a:t>Akuntabilitas</a:t>
            </a:r>
            <a:endParaRPr lang="en-US" b="1" dirty="0"/>
          </a:p>
          <a:p>
            <a:r>
              <a:rPr lang="en-US" i="1" dirty="0"/>
              <a:t>“</a:t>
            </a:r>
            <a:r>
              <a:rPr lang="en-US" i="1" dirty="0" err="1"/>
              <a:t>Siapa</a:t>
            </a:r>
            <a:r>
              <a:rPr lang="en-US" i="1" dirty="0"/>
              <a:t> pun yang </a:t>
            </a:r>
            <a:r>
              <a:rPr lang="en-US" i="1" dirty="0" err="1"/>
              <a:t>diberi</a:t>
            </a:r>
            <a:r>
              <a:rPr lang="en-US" i="1" dirty="0"/>
              <a:t> </a:t>
            </a:r>
            <a:r>
              <a:rPr lang="en-US" i="1" dirty="0" err="1"/>
              <a:t>amanah</a:t>
            </a:r>
            <a:r>
              <a:rPr lang="en-US" i="1" dirty="0"/>
              <a:t>, </a:t>
            </a:r>
            <a:r>
              <a:rPr lang="en-US" i="1" dirty="0" err="1"/>
              <a:t>wajib</a:t>
            </a:r>
            <a:r>
              <a:rPr lang="en-US" i="1" dirty="0"/>
              <a:t> </a:t>
            </a:r>
            <a:r>
              <a:rPr lang="en-US" i="1" dirty="0" err="1"/>
              <a:t>mempertanggungjawabkannya</a:t>
            </a:r>
            <a:r>
              <a:rPr lang="en-US" i="1" dirty="0"/>
              <a:t>.”</a:t>
            </a:r>
            <a:endParaRPr lang="en-US" dirty="0"/>
          </a:p>
          <a:p>
            <a:r>
              <a:rPr lang="en-US" dirty="0" err="1"/>
              <a:t>Senat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menyampaikan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advokasi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capaian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kampus</a:t>
            </a:r>
            <a:r>
              <a:rPr lang="en-US" dirty="0"/>
              <a:t>.</a:t>
            </a:r>
          </a:p>
          <a:p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kegagalan</a:t>
            </a:r>
            <a:r>
              <a:rPr lang="en-US" dirty="0"/>
              <a:t>,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dijelaskan</a:t>
            </a:r>
            <a:r>
              <a:rPr lang="en-US" dirty="0"/>
              <a:t> </a:t>
            </a:r>
            <a:r>
              <a:rPr lang="en-US" dirty="0" err="1"/>
              <a:t>sebab-sebabnya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terbuka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📌 </a:t>
            </a:r>
            <a:r>
              <a:rPr lang="en-US" i="1" dirty="0"/>
              <a:t>Cara:</a:t>
            </a:r>
            <a:r>
              <a:rPr lang="en-US" dirty="0"/>
              <a:t> </a:t>
            </a:r>
            <a:r>
              <a:rPr lang="en-US" dirty="0" err="1"/>
              <a:t>Sidang</a:t>
            </a:r>
            <a:r>
              <a:rPr lang="en-US" dirty="0"/>
              <a:t> </a:t>
            </a:r>
            <a:r>
              <a:rPr lang="en-US" dirty="0" err="1"/>
              <a:t>terbuka</a:t>
            </a:r>
            <a:r>
              <a:rPr lang="en-US" dirty="0"/>
              <a:t>,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triwulan</a:t>
            </a:r>
            <a:r>
              <a:rPr lang="en-US" dirty="0"/>
              <a:t>, </a:t>
            </a:r>
            <a:r>
              <a:rPr lang="en-US" dirty="0" err="1"/>
              <a:t>laporan</a:t>
            </a:r>
            <a:r>
              <a:rPr lang="en-US" dirty="0"/>
              <a:t> media </a:t>
            </a:r>
            <a:r>
              <a:rPr lang="en-US" dirty="0" err="1"/>
              <a:t>sosial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72594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8. </a:t>
            </a:r>
            <a:r>
              <a:rPr lang="en-US" b="1" dirty="0" err="1"/>
              <a:t>Konsistensi</a:t>
            </a:r>
            <a:r>
              <a:rPr lang="en-US" b="1" dirty="0"/>
              <a:t> &amp; </a:t>
            </a:r>
            <a:r>
              <a:rPr lang="en-US" b="1" dirty="0" err="1"/>
              <a:t>Komitmen</a:t>
            </a:r>
            <a:endParaRPr lang="en-US" b="1" dirty="0"/>
          </a:p>
          <a:p>
            <a:r>
              <a:rPr lang="en-US" i="1" dirty="0"/>
              <a:t>“</a:t>
            </a:r>
            <a:r>
              <a:rPr lang="en-US" i="1" dirty="0" err="1"/>
              <a:t>Jangan</a:t>
            </a:r>
            <a:r>
              <a:rPr lang="en-US" i="1" dirty="0"/>
              <a:t> </a:t>
            </a:r>
            <a:r>
              <a:rPr lang="en-US" i="1" dirty="0" err="1"/>
              <a:t>hanya</a:t>
            </a:r>
            <a:r>
              <a:rPr lang="en-US" i="1" dirty="0"/>
              <a:t> </a:t>
            </a:r>
            <a:r>
              <a:rPr lang="en-US" i="1" dirty="0" err="1"/>
              <a:t>berteriak</a:t>
            </a:r>
            <a:r>
              <a:rPr lang="en-US" i="1" dirty="0"/>
              <a:t> di </a:t>
            </a:r>
            <a:r>
              <a:rPr lang="en-US" i="1" dirty="0" err="1"/>
              <a:t>awal</a:t>
            </a:r>
            <a:r>
              <a:rPr lang="en-US" i="1" dirty="0"/>
              <a:t>, </a:t>
            </a:r>
            <a:r>
              <a:rPr lang="en-US" i="1" dirty="0" err="1"/>
              <a:t>lalu</a:t>
            </a:r>
            <a:r>
              <a:rPr lang="en-US" i="1" dirty="0"/>
              <a:t> </a:t>
            </a:r>
            <a:r>
              <a:rPr lang="en-US" i="1" dirty="0" err="1"/>
              <a:t>hilang</a:t>
            </a:r>
            <a:r>
              <a:rPr lang="en-US" i="1" dirty="0"/>
              <a:t> di </a:t>
            </a:r>
            <a:r>
              <a:rPr lang="en-US" i="1" dirty="0" err="1"/>
              <a:t>tengah</a:t>
            </a:r>
            <a:r>
              <a:rPr lang="en-US" i="1" dirty="0"/>
              <a:t> </a:t>
            </a:r>
            <a:r>
              <a:rPr lang="en-US" i="1" dirty="0" err="1"/>
              <a:t>jalan</a:t>
            </a:r>
            <a:r>
              <a:rPr lang="en-US" i="1" dirty="0"/>
              <a:t>.”</a:t>
            </a:r>
            <a:endParaRPr lang="en-US" dirty="0"/>
          </a:p>
          <a:p>
            <a:r>
              <a:rPr lang="en-US" dirty="0" err="1"/>
              <a:t>Advokasi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dikawal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lanjut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nyata</a:t>
            </a:r>
            <a:r>
              <a:rPr lang="en-US" dirty="0"/>
              <a:t>.</a:t>
            </a:r>
          </a:p>
          <a:p>
            <a:r>
              <a:rPr lang="en-US" dirty="0" err="1"/>
              <a:t>Jangan</a:t>
            </a:r>
            <a:r>
              <a:rPr lang="en-US" dirty="0"/>
              <a:t> </a:t>
            </a:r>
            <a:r>
              <a:rPr lang="en-US" dirty="0" err="1"/>
              <a:t>berhenti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tekanan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acuh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stakeholder.</a:t>
            </a:r>
          </a:p>
          <a:p>
            <a:pPr marL="0" indent="0">
              <a:buNone/>
            </a:pPr>
            <a:r>
              <a:rPr lang="en-US" dirty="0"/>
              <a:t>📌 </a:t>
            </a:r>
            <a:r>
              <a:rPr lang="en-US" i="1" dirty="0" err="1"/>
              <a:t>Contoh</a:t>
            </a:r>
            <a:r>
              <a:rPr lang="en-US" i="1" dirty="0"/>
              <a:t>: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audiensi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kampus</a:t>
            </a:r>
            <a:r>
              <a:rPr lang="en-US" dirty="0"/>
              <a:t>, </a:t>
            </a:r>
            <a:r>
              <a:rPr lang="en-US" dirty="0" err="1"/>
              <a:t>lanjutkan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follow-up </a:t>
            </a:r>
            <a:r>
              <a:rPr lang="en-US" dirty="0" err="1"/>
              <a:t>tertulis</a:t>
            </a:r>
            <a:r>
              <a:rPr lang="en-US" dirty="0"/>
              <a:t>, </a:t>
            </a:r>
            <a:r>
              <a:rPr lang="en-US" dirty="0" err="1"/>
              <a:t>lalu</a:t>
            </a:r>
            <a:r>
              <a:rPr lang="en-US" dirty="0"/>
              <a:t> update </a:t>
            </a:r>
            <a:r>
              <a:rPr lang="en-US" dirty="0" err="1"/>
              <a:t>publik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085428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Senat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sekadar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representasi</a:t>
            </a:r>
            <a:r>
              <a:rPr lang="en-US" dirty="0"/>
              <a:t> </a:t>
            </a:r>
            <a:r>
              <a:rPr lang="en-US" dirty="0" err="1"/>
              <a:t>suara</a:t>
            </a:r>
            <a:r>
              <a:rPr lang="en-US" dirty="0"/>
              <a:t> </a:t>
            </a:r>
            <a:r>
              <a:rPr lang="en-US" dirty="0" err="1"/>
              <a:t>kolektif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memegang</a:t>
            </a:r>
            <a:r>
              <a:rPr lang="en-US" dirty="0"/>
              <a:t> </a:t>
            </a:r>
            <a:r>
              <a:rPr lang="en-US" dirty="0" err="1"/>
              <a:t>prinsip-prinsip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b="1" dirty="0" err="1"/>
              <a:t>advokasi</a:t>
            </a:r>
            <a:r>
              <a:rPr lang="en-US" b="1" dirty="0"/>
              <a:t> </a:t>
            </a:r>
            <a:r>
              <a:rPr lang="en-US" b="1" dirty="0" err="1"/>
              <a:t>legislatif</a:t>
            </a:r>
            <a:r>
              <a:rPr lang="en-US" b="1" dirty="0"/>
              <a:t> </a:t>
            </a:r>
            <a:r>
              <a:rPr lang="en-US" b="1" dirty="0" err="1"/>
              <a:t>akan</a:t>
            </a:r>
            <a:r>
              <a:rPr lang="en-US" b="1" dirty="0"/>
              <a:t> </a:t>
            </a:r>
            <a:r>
              <a:rPr lang="en-US" b="1" dirty="0" err="1"/>
              <a:t>bermartabat</a:t>
            </a:r>
            <a:r>
              <a:rPr lang="en-US" b="1" dirty="0"/>
              <a:t>, </a:t>
            </a:r>
            <a:r>
              <a:rPr lang="en-US" b="1" dirty="0" err="1"/>
              <a:t>berdampak</a:t>
            </a:r>
            <a:r>
              <a:rPr lang="en-US" b="1" dirty="0"/>
              <a:t>,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mendapat</a:t>
            </a:r>
            <a:r>
              <a:rPr lang="en-US" b="1" dirty="0"/>
              <a:t> </a:t>
            </a:r>
            <a:r>
              <a:rPr lang="en-US" b="1" dirty="0" err="1"/>
              <a:t>legitimasi</a:t>
            </a:r>
            <a:r>
              <a:rPr lang="en-US" b="1" dirty="0"/>
              <a:t> </a:t>
            </a:r>
            <a:r>
              <a:rPr lang="en-US" b="1" dirty="0" err="1"/>
              <a:t>kuat</a:t>
            </a:r>
            <a:r>
              <a:rPr lang="en-US" b="1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002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Dasar</a:t>
            </a:r>
            <a:r>
              <a:rPr lang="en-US" b="1" dirty="0"/>
              <a:t> </a:t>
            </a:r>
            <a:r>
              <a:rPr lang="en-US" b="1" dirty="0" err="1"/>
              <a:t>Hukum</a:t>
            </a:r>
            <a:r>
              <a:rPr lang="en-US" b="1" dirty="0"/>
              <a:t> </a:t>
            </a:r>
            <a:r>
              <a:rPr lang="en-US" b="1" dirty="0" err="1"/>
              <a:t>Advokasi</a:t>
            </a:r>
            <a:r>
              <a:rPr lang="en-US" b="1" dirty="0"/>
              <a:t> </a:t>
            </a:r>
            <a:r>
              <a:rPr lang="en-US" b="1" dirty="0" err="1"/>
              <a:t>Legislatif</a:t>
            </a:r>
            <a:r>
              <a:rPr lang="en-US" b="1" dirty="0"/>
              <a:t> di Indonesia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/>
              <a:t>✅ </a:t>
            </a:r>
            <a:r>
              <a:rPr lang="en-US" b="1" dirty="0" err="1"/>
              <a:t>Konstitusi</a:t>
            </a:r>
            <a:r>
              <a:rPr lang="en-US" b="1" dirty="0"/>
              <a:t> (UUD 1945):</a:t>
            </a:r>
          </a:p>
          <a:p>
            <a:r>
              <a:rPr lang="en-US" b="1" dirty="0" err="1"/>
              <a:t>Pasal</a:t>
            </a:r>
            <a:r>
              <a:rPr lang="en-US" b="1" dirty="0"/>
              <a:t> 1 </a:t>
            </a:r>
            <a:r>
              <a:rPr lang="en-US" b="1" dirty="0" err="1"/>
              <a:t>ayat</a:t>
            </a:r>
            <a:r>
              <a:rPr lang="en-US" b="1" dirty="0"/>
              <a:t> (2):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“</a:t>
            </a:r>
            <a:r>
              <a:rPr lang="en-US" dirty="0" err="1"/>
              <a:t>Kedaulatan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di </a:t>
            </a:r>
            <a:r>
              <a:rPr lang="en-US" dirty="0" err="1"/>
              <a:t>tangan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.”</a:t>
            </a:r>
          </a:p>
          <a:p>
            <a:r>
              <a:rPr lang="en-US" b="1" dirty="0" err="1"/>
              <a:t>Pasal</a:t>
            </a:r>
            <a:r>
              <a:rPr lang="en-US" b="1" dirty="0"/>
              <a:t> 28E </a:t>
            </a:r>
            <a:r>
              <a:rPr lang="en-US" b="1" dirty="0" err="1"/>
              <a:t>ayat</a:t>
            </a:r>
            <a:r>
              <a:rPr lang="en-US" b="1" dirty="0"/>
              <a:t> (3):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“</a:t>
            </a:r>
            <a:r>
              <a:rPr lang="en-US" dirty="0" err="1"/>
              <a:t>Setiap</a:t>
            </a:r>
            <a:r>
              <a:rPr lang="en-US" dirty="0"/>
              <a:t> orang </a:t>
            </a:r>
            <a:r>
              <a:rPr lang="en-US" dirty="0" err="1"/>
              <a:t>berhak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kebebasan</a:t>
            </a:r>
            <a:r>
              <a:rPr lang="en-US" dirty="0"/>
              <a:t> </a:t>
            </a:r>
            <a:r>
              <a:rPr lang="en-US" dirty="0" err="1"/>
              <a:t>berserikat</a:t>
            </a:r>
            <a:r>
              <a:rPr lang="en-US" dirty="0"/>
              <a:t>, </a:t>
            </a:r>
            <a:r>
              <a:rPr lang="en-US" dirty="0" err="1"/>
              <a:t>berkumpul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mengeluarkan</a:t>
            </a:r>
            <a:r>
              <a:rPr lang="en-US" dirty="0"/>
              <a:t> </a:t>
            </a:r>
            <a:r>
              <a:rPr lang="en-US" dirty="0" err="1"/>
              <a:t>pendapat</a:t>
            </a:r>
            <a:r>
              <a:rPr lang="en-US" dirty="0"/>
              <a:t>.”</a:t>
            </a:r>
          </a:p>
          <a:p>
            <a:pPr marL="0" indent="0">
              <a:buNone/>
            </a:pPr>
            <a:r>
              <a:rPr lang="en-US" b="1" dirty="0"/>
              <a:t>✅ UU No. 12 </a:t>
            </a:r>
            <a:r>
              <a:rPr lang="en-US" b="1" dirty="0" err="1"/>
              <a:t>Tahun</a:t>
            </a:r>
            <a:r>
              <a:rPr lang="en-US" b="1" dirty="0"/>
              <a:t> 2011 </a:t>
            </a:r>
            <a:r>
              <a:rPr lang="en-US" b="1" dirty="0" err="1"/>
              <a:t>tentang</a:t>
            </a:r>
            <a:r>
              <a:rPr lang="en-US" b="1" dirty="0"/>
              <a:t> </a:t>
            </a:r>
            <a:r>
              <a:rPr lang="en-US" b="1" dirty="0" err="1"/>
              <a:t>Pembentukan</a:t>
            </a:r>
            <a:r>
              <a:rPr lang="en-US" b="1" dirty="0"/>
              <a:t> </a:t>
            </a:r>
            <a:r>
              <a:rPr lang="en-US" b="1" dirty="0" err="1"/>
              <a:t>Peraturan</a:t>
            </a:r>
            <a:r>
              <a:rPr lang="en-US" b="1" dirty="0"/>
              <a:t> </a:t>
            </a:r>
            <a:r>
              <a:rPr lang="en-US" b="1" dirty="0" err="1"/>
              <a:t>Perundang-undangan</a:t>
            </a:r>
            <a:endParaRPr lang="en-US" b="1" dirty="0"/>
          </a:p>
          <a:p>
            <a:pPr marL="0" indent="0">
              <a:buNone/>
            </a:pPr>
            <a:r>
              <a:rPr lang="en-US" b="1" dirty="0" err="1"/>
              <a:t>Pasal</a:t>
            </a:r>
            <a:r>
              <a:rPr lang="en-US" b="1" dirty="0"/>
              <a:t> 96 </a:t>
            </a:r>
            <a:r>
              <a:rPr lang="en-US" b="1" dirty="0" err="1"/>
              <a:t>ayat</a:t>
            </a:r>
            <a:r>
              <a:rPr lang="en-US" b="1" dirty="0"/>
              <a:t> (1):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“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berhak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masukan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lisan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.”</a:t>
            </a:r>
          </a:p>
          <a:p>
            <a:pPr marL="0" indent="0">
              <a:buNone/>
            </a:pPr>
            <a:r>
              <a:rPr lang="en-US" b="1" dirty="0"/>
              <a:t>✅ UU No. 39 </a:t>
            </a:r>
            <a:r>
              <a:rPr lang="en-US" b="1" dirty="0" err="1"/>
              <a:t>Tahun</a:t>
            </a:r>
            <a:r>
              <a:rPr lang="en-US" b="1" dirty="0"/>
              <a:t> 1999 </a:t>
            </a:r>
            <a:r>
              <a:rPr lang="en-US" b="1" dirty="0" err="1"/>
              <a:t>tentang</a:t>
            </a:r>
            <a:r>
              <a:rPr lang="en-US" b="1" dirty="0"/>
              <a:t> HAM</a:t>
            </a:r>
          </a:p>
          <a:p>
            <a:pPr marL="0" indent="0">
              <a:buNone/>
            </a:pPr>
            <a:r>
              <a:rPr lang="en-US" b="1" dirty="0" err="1"/>
              <a:t>Pasal</a:t>
            </a:r>
            <a:r>
              <a:rPr lang="en-US" b="1" dirty="0"/>
              <a:t> 25: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“</a:t>
            </a:r>
            <a:r>
              <a:rPr lang="en-US" dirty="0" err="1"/>
              <a:t>Setiap</a:t>
            </a:r>
            <a:r>
              <a:rPr lang="en-US" dirty="0"/>
              <a:t> orang </a:t>
            </a:r>
            <a:r>
              <a:rPr lang="en-US" dirty="0" err="1"/>
              <a:t>berhak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menyampaikan</a:t>
            </a:r>
            <a:r>
              <a:rPr lang="en-US" dirty="0"/>
              <a:t> </a:t>
            </a:r>
            <a:r>
              <a:rPr lang="en-US" dirty="0" err="1"/>
              <a:t>pendapat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rangka</a:t>
            </a:r>
            <a:r>
              <a:rPr lang="en-US" dirty="0"/>
              <a:t> </a:t>
            </a:r>
            <a:r>
              <a:rPr lang="en-US" dirty="0" err="1"/>
              <a:t>memperjuangkan</a:t>
            </a:r>
            <a:r>
              <a:rPr lang="en-US" dirty="0"/>
              <a:t> </a:t>
            </a:r>
            <a:r>
              <a:rPr lang="en-US" dirty="0" err="1"/>
              <a:t>hak-haknya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konstruktif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bernegara</a:t>
            </a:r>
            <a:r>
              <a:rPr lang="en-US" dirty="0"/>
              <a:t>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87066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11B0B-31BC-4C82-A16F-13593EEB2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 err="1">
                <a:solidFill>
                  <a:srgbClr val="212121"/>
                </a:solidFill>
                <a:effectLst/>
                <a:latin typeface="Helvetica Neue"/>
              </a:rPr>
              <a:t>Pengertian</a:t>
            </a:r>
            <a:r>
              <a:rPr lang="en-US" b="0" i="0" dirty="0">
                <a:solidFill>
                  <a:srgbClr val="212121"/>
                </a:solidFill>
                <a:effectLst/>
                <a:latin typeface="Helvetica Neue"/>
              </a:rPr>
              <a:t> </a:t>
            </a:r>
            <a:br>
              <a:rPr lang="en-US" b="0" i="0" dirty="0">
                <a:solidFill>
                  <a:srgbClr val="212121"/>
                </a:solidFill>
                <a:effectLst/>
                <a:latin typeface="Helvetica Neue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B3FFFD-4D76-4BC9-A3A2-8695109683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dirty="0" err="1">
                <a:effectLst/>
                <a:latin typeface="Helvetica Neue"/>
              </a:rPr>
              <a:t>Lembaga</a:t>
            </a:r>
            <a:r>
              <a:rPr lang="en-US" b="0" i="0" dirty="0">
                <a:effectLst/>
                <a:latin typeface="Helvetica Neue"/>
              </a:rPr>
              <a:t> </a:t>
            </a:r>
            <a:r>
              <a:rPr lang="en-US" b="0" i="0" dirty="0" err="1">
                <a:effectLst/>
                <a:latin typeface="Helvetica Neue"/>
              </a:rPr>
              <a:t>legislatif</a:t>
            </a:r>
            <a:r>
              <a:rPr lang="en-US" b="0" i="0" dirty="0">
                <a:effectLst/>
                <a:latin typeface="Helvetica Neue"/>
              </a:rPr>
              <a:t> </a:t>
            </a:r>
            <a:r>
              <a:rPr lang="en-US" b="0" i="0" dirty="0" err="1">
                <a:effectLst/>
                <a:latin typeface="Helvetica Neue"/>
              </a:rPr>
              <a:t>adalah</a:t>
            </a:r>
            <a:r>
              <a:rPr lang="en-US" b="0" i="0" dirty="0">
                <a:effectLst/>
                <a:latin typeface="Helvetica Neue"/>
              </a:rPr>
              <a:t> </a:t>
            </a:r>
            <a:r>
              <a:rPr lang="en-US" b="0" i="0" dirty="0" err="1">
                <a:effectLst/>
                <a:latin typeface="Helvetica Neue"/>
              </a:rPr>
              <a:t>lembaga</a:t>
            </a:r>
            <a:r>
              <a:rPr lang="en-US" b="0" i="0" dirty="0">
                <a:effectLst/>
                <a:latin typeface="Helvetica Neue"/>
              </a:rPr>
              <a:t> </a:t>
            </a:r>
            <a:r>
              <a:rPr lang="en-US" b="0" i="0" dirty="0" err="1">
                <a:effectLst/>
                <a:latin typeface="Helvetica Neue"/>
              </a:rPr>
              <a:t>pemerintahan</a:t>
            </a:r>
            <a:r>
              <a:rPr lang="en-US" b="0" i="0" dirty="0">
                <a:effectLst/>
                <a:latin typeface="Helvetica Neue"/>
              </a:rPr>
              <a:t> yang </a:t>
            </a:r>
            <a:r>
              <a:rPr lang="en-US" b="0" i="0" dirty="0" err="1">
                <a:effectLst/>
                <a:latin typeface="Helvetica Neue"/>
              </a:rPr>
              <a:t>bertugas</a:t>
            </a:r>
            <a:r>
              <a:rPr lang="en-US" b="0" i="0" dirty="0">
                <a:effectLst/>
                <a:latin typeface="Helvetica Neue"/>
              </a:rPr>
              <a:t> </a:t>
            </a:r>
            <a:r>
              <a:rPr lang="en-US" b="0" i="0" dirty="0" err="1">
                <a:effectLst/>
                <a:latin typeface="Helvetica Neue"/>
              </a:rPr>
              <a:t>membuat</a:t>
            </a:r>
            <a:r>
              <a:rPr lang="en-US" b="0" i="0" dirty="0">
                <a:effectLst/>
                <a:latin typeface="Helvetica Neue"/>
              </a:rPr>
              <a:t> </a:t>
            </a:r>
            <a:r>
              <a:rPr lang="en-US" b="0" i="0" dirty="0" err="1">
                <a:effectLst/>
                <a:latin typeface="Helvetica Neue"/>
              </a:rPr>
              <a:t>undang-undang</a:t>
            </a:r>
            <a:r>
              <a:rPr lang="en-US" b="0" i="0" dirty="0">
                <a:effectLst/>
                <a:latin typeface="Helvetica Neue"/>
              </a:rPr>
              <a:t> </a:t>
            </a:r>
            <a:r>
              <a:rPr lang="en-US" b="0" i="0" dirty="0" err="1">
                <a:effectLst/>
                <a:latin typeface="Helvetica Neue"/>
              </a:rPr>
              <a:t>dan</a:t>
            </a:r>
            <a:r>
              <a:rPr lang="en-US" b="0" i="0" dirty="0">
                <a:effectLst/>
                <a:latin typeface="Helvetica Neue"/>
              </a:rPr>
              <a:t> </a:t>
            </a:r>
            <a:r>
              <a:rPr lang="en-US" b="0" i="0" strike="noStrike" dirty="0" err="1">
                <a:effectLst/>
                <a:latin typeface="Helvetica Neue"/>
              </a:rPr>
              <a:t>mengawasi</a:t>
            </a:r>
            <a:r>
              <a:rPr lang="en-US" b="0" i="0" dirty="0">
                <a:effectLst/>
                <a:latin typeface="Helvetica Neue"/>
              </a:rPr>
              <a:t> </a:t>
            </a:r>
            <a:r>
              <a:rPr lang="en-US" b="0" i="0" dirty="0" err="1">
                <a:effectLst/>
                <a:latin typeface="Helvetica Neue"/>
              </a:rPr>
              <a:t>pelaksanaan</a:t>
            </a:r>
            <a:r>
              <a:rPr lang="en-US" b="0" i="0" dirty="0">
                <a:effectLst/>
                <a:latin typeface="Helvetica Neue"/>
              </a:rPr>
              <a:t> </a:t>
            </a:r>
            <a:r>
              <a:rPr lang="en-US" b="0" i="0" dirty="0" err="1">
                <a:effectLst/>
                <a:latin typeface="Helvetica Neue"/>
              </a:rPr>
              <a:t>undang-undang</a:t>
            </a:r>
            <a:r>
              <a:rPr lang="en-US" b="0" i="0" dirty="0">
                <a:effectLst/>
                <a:latin typeface="Helvetica Neue"/>
              </a:rPr>
              <a:t> yang </a:t>
            </a:r>
            <a:r>
              <a:rPr lang="en-US" b="0" i="0" dirty="0" err="1">
                <a:effectLst/>
                <a:latin typeface="Helvetica Neue"/>
              </a:rPr>
              <a:t>telah</a:t>
            </a:r>
            <a:r>
              <a:rPr lang="en-US" b="0" i="0" dirty="0">
                <a:effectLst/>
                <a:latin typeface="Helvetica Neue"/>
              </a:rPr>
              <a:t> </a:t>
            </a:r>
            <a:r>
              <a:rPr lang="en-US" b="0" i="0" dirty="0" err="1">
                <a:effectLst/>
                <a:latin typeface="Helvetica Neue"/>
              </a:rPr>
              <a:t>disetujui</a:t>
            </a:r>
            <a:r>
              <a:rPr lang="en-US" b="0" i="0" dirty="0">
                <a:effectLst/>
                <a:latin typeface="Helvetica Neue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05835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B2A72-EF7C-4264-B965-5EB283A07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 err="1">
                <a:solidFill>
                  <a:srgbClr val="212121"/>
                </a:solidFill>
                <a:effectLst/>
                <a:latin typeface="Helvetica Neue"/>
              </a:rPr>
              <a:t>Tujuan</a:t>
            </a:r>
            <a:r>
              <a:rPr lang="en-US" b="0" i="0" dirty="0">
                <a:solidFill>
                  <a:srgbClr val="212121"/>
                </a:solidFill>
                <a:effectLst/>
                <a:latin typeface="Helvetica Neue"/>
              </a:rPr>
              <a:t> Lembaga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Helvetica Neue"/>
              </a:rPr>
              <a:t>Legislatif</a:t>
            </a:r>
            <a:br>
              <a:rPr lang="en-US" b="0" i="0" dirty="0">
                <a:solidFill>
                  <a:srgbClr val="212121"/>
                </a:solidFill>
                <a:effectLst/>
                <a:latin typeface="Helvetica Neue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CB1480-283F-42C6-A85E-9B713E0A17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 fontAlgn="base"/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Tujuan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utama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lembaga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legislatif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adalah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untuk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menjalankan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fungsi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legislasi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yang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meliputi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pembentukan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undang-undang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dan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pengawasan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terhadap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pelaksanaan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undang-undang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.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Selain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itu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,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lembaga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legislatif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juga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bertujuan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untuk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memperkuat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dan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mempertahankan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demokrasi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,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mewakili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suara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rakyat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,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serta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menjadi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wadah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untuk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menyalurkan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aspirasi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masyarakat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.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Selain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itu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,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tujuan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lembaga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legislatif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juga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meliputi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:</a:t>
            </a:r>
          </a:p>
          <a:p>
            <a:pPr algn="l" fontAlgn="base">
              <a:buFont typeface="+mj-lt"/>
              <a:buAutoNum type="arabicPeriod"/>
            </a:pP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Meningkatkan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kesejahteraan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masyarakat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melalui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pembentukan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undang-undang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yang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berpihak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kepada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kepentingan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rakyat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.</a:t>
            </a:r>
          </a:p>
          <a:p>
            <a:pPr algn="l" fontAlgn="base">
              <a:buFont typeface="+mj-lt"/>
              <a:buAutoNum type="arabicPeriod"/>
            </a:pP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Menjaga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keseimbangan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kekuasaan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antara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lembaga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pemerintahan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dalam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sistem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checks and balances.</a:t>
            </a:r>
          </a:p>
          <a:p>
            <a:pPr algn="l" fontAlgn="base">
              <a:buFont typeface="+mj-lt"/>
              <a:buAutoNum type="arabicPeriod"/>
            </a:pP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Memperkuat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hubungan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antara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pemerintah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dan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rakyat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melalui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jalur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legislatif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58654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E88DA-9ACD-4BAE-AE5E-1587149F1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 err="1">
                <a:solidFill>
                  <a:srgbClr val="212121"/>
                </a:solidFill>
                <a:effectLst/>
                <a:latin typeface="Helvetica Neue"/>
              </a:rPr>
              <a:t>Tugas</a:t>
            </a:r>
            <a:r>
              <a:rPr lang="en-US" b="0" i="0" dirty="0">
                <a:solidFill>
                  <a:srgbClr val="212121"/>
                </a:solidFill>
                <a:effectLst/>
                <a:latin typeface="Helvetica Neue"/>
              </a:rPr>
              <a:t> Lembaga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Helvetica Neue"/>
              </a:rPr>
              <a:t>Legislatif</a:t>
            </a:r>
            <a:br>
              <a:rPr lang="en-US" b="0" i="0" dirty="0">
                <a:solidFill>
                  <a:srgbClr val="212121"/>
                </a:solidFill>
                <a:effectLst/>
                <a:latin typeface="Helvetica Neue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CBC41A-03B2-4AAB-BBBE-1DEFCD87D2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l" fontAlgn="base"/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Tugas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utama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lembaga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legislatif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adalah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membuat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undang-undang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yang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berlaku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di Indonesia.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Namun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,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selain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tugas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utama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tersebut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,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lembaga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legislatif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juga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mempunyai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tugas-tugas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lain yang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tidak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kalah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pentingnya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.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Beberapa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tugas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lembaga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legislatif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meliputi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:</a:t>
            </a:r>
          </a:p>
          <a:p>
            <a:pPr algn="l" fontAlgn="base">
              <a:buFont typeface="+mj-lt"/>
              <a:buAutoNum type="arabicPeriod"/>
            </a:pP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Menyusun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rencana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pembangunan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nasional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dan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anggaran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negara.</a:t>
            </a:r>
          </a:p>
          <a:p>
            <a:pPr algn="l" fontAlgn="base">
              <a:buFont typeface="+mj-lt"/>
              <a:buAutoNum type="arabicPeriod"/>
            </a:pP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Menetapkan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kebijakan-kebijakan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yang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akan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dijalankan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oleh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pemerintah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dalam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rangka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pembangunan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nasional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.</a:t>
            </a:r>
          </a:p>
          <a:p>
            <a:pPr algn="l" fontAlgn="base">
              <a:buFont typeface="+mj-lt"/>
              <a:buAutoNum type="arabicPeriod"/>
            </a:pP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Menetapkan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peraturan-peraturan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yang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berkaitan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dengan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pemerintahan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dan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hukum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.</a:t>
            </a:r>
          </a:p>
          <a:p>
            <a:pPr algn="l" fontAlgn="base">
              <a:buFont typeface="+mj-lt"/>
              <a:buAutoNum type="arabicPeriod"/>
            </a:pP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Menjaga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hubungan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antara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Indonesia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dengan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negara lain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melalui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hubungan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parlemen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.</a:t>
            </a:r>
          </a:p>
          <a:p>
            <a:pPr algn="l" fontAlgn="base">
              <a:buFont typeface="+mj-lt"/>
              <a:buAutoNum type="arabicPeriod"/>
            </a:pP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Melakukan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pengawasan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terhadap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pelaksanaan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undang-undang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dan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kebijakan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pemerintah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.</a:t>
            </a:r>
          </a:p>
          <a:p>
            <a:pPr algn="l" fontAlgn="base">
              <a:buFont typeface="+mj-lt"/>
              <a:buAutoNum type="arabicPeriod"/>
            </a:pP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Memberikan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persetujuan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atas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kebijakan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dan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pengangkatan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pejabat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negara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seperti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hakim,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jaksa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, dan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pejabat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elvetica Neue"/>
              </a:rPr>
              <a:t>lainnya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.</a:t>
            </a:r>
          </a:p>
          <a:p>
            <a:pPr algn="l" fontAlgn="base"/>
            <a:r>
              <a:rPr lang="en-US" b="0" i="0" dirty="0">
                <a:solidFill>
                  <a:srgbClr val="212121"/>
                </a:solidFill>
                <a:effectLst/>
                <a:latin typeface="Helvetica Neue"/>
              </a:rPr>
              <a:t>Kesimpulan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16588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DB4D9-1EF7-472C-8F26-5EB036C7F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Proses </a:t>
            </a:r>
            <a:r>
              <a:rPr lang="en-US" dirty="0" err="1"/>
              <a:t>Legislasi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A31040-9584-4FF5-8065-2C2E17237E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4020202020204" pitchFamily="34" charset="0"/>
              </a:rPr>
              <a:t>Perencanaan</a:t>
            </a:r>
            <a:endParaRPr lang="en-US" b="0" i="0" dirty="0">
              <a:solidFill>
                <a:srgbClr val="3F3F3F"/>
              </a:solidFill>
              <a:effectLst/>
              <a:latin typeface="Open Sans" panose="020B0604020202020204" pitchFamily="34" charset="0"/>
            </a:endParaRPr>
          </a:p>
          <a:p>
            <a:pPr algn="l" fontAlgn="base"/>
            <a:r>
              <a:rPr lang="en-US" b="0" i="0" dirty="0">
                <a:solidFill>
                  <a:srgbClr val="3F3F3F"/>
                </a:solidFill>
                <a:effectLst/>
                <a:latin typeface="Open Sans" panose="020B0604020202020204" pitchFamily="34" charset="0"/>
              </a:rPr>
              <a:t>Pada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tahap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ini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dilakukan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penyusunan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Program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Legislasi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Nasional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kegiatan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:</a:t>
            </a:r>
          </a:p>
          <a:p>
            <a:pPr marL="0" indent="0" algn="l" fontAlgn="base">
              <a:buNone/>
            </a:pPr>
            <a:endParaRPr lang="en-US" b="0" i="0" dirty="0">
              <a:solidFill>
                <a:srgbClr val="3F3F3F"/>
              </a:solidFill>
              <a:effectLst/>
              <a:latin typeface="Open Sans" panose="020B0606030504020204" pitchFamily="34" charset="0"/>
            </a:endParaRPr>
          </a:p>
          <a:p>
            <a:pPr algn="l" fontAlgn="base">
              <a:buFont typeface="+mj-lt"/>
              <a:buAutoNum type="arabicPeriod"/>
            </a:pP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menghimpun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masukan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dari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fraksi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komisi</a:t>
            </a:r>
            <a:endParaRPr lang="en-US" b="0" i="0" dirty="0">
              <a:solidFill>
                <a:srgbClr val="3F3F3F"/>
              </a:solidFill>
              <a:effectLst/>
              <a:latin typeface="Open Sans" panose="020B0606030504020204" pitchFamily="34" charset="0"/>
            </a:endParaRPr>
          </a:p>
          <a:p>
            <a:pPr algn="l" fontAlgn="base">
              <a:buFont typeface="+mj-lt"/>
              <a:buAutoNum type="arabicPeriod"/>
            </a:pP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menghimpun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masukan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dari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masyarakat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melalui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rapat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dengar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pendapat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umum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(RDPU)</a:t>
            </a:r>
          </a:p>
          <a:p>
            <a:pPr algn="l" fontAlgn="base">
              <a:buFont typeface="+mj-lt"/>
              <a:buAutoNum type="arabicPeriod"/>
            </a:pP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melakukan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rapat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kerja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antara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Badan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Legislasi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Menkumham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dan/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atau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Panitia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Perancang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Undang-Undang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(PPUU) DPD RI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45887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47540-8CA2-4167-BB72-89212AF89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EA146A-093B-413F-8089-46954F692B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Penyusunan</a:t>
            </a:r>
            <a:endParaRPr lang="en-US" b="0" i="0" dirty="0">
              <a:solidFill>
                <a:srgbClr val="3F3F3F"/>
              </a:solidFill>
              <a:effectLst/>
              <a:latin typeface="Open Sans" panose="020B0606030504020204" pitchFamily="34" charset="0"/>
            </a:endParaRPr>
          </a:p>
          <a:p>
            <a:pPr algn="l" fontAlgn="base"/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Pada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tahapan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ini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dilakukan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kegiatan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oleh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setiap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pihak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akan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mengusulkan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rancangan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undang-undang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kegiatan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sebagai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berikut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:</a:t>
            </a:r>
          </a:p>
          <a:p>
            <a:pPr marL="0" indent="0" algn="l" fontAlgn="base">
              <a:buNone/>
            </a:pP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 </a:t>
            </a:r>
          </a:p>
          <a:p>
            <a:pPr algn="l" fontAlgn="base">
              <a:buFont typeface="+mj-lt"/>
              <a:buAutoNum type="arabicPeriod"/>
            </a:pP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penyusunan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naskah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akademik</a:t>
            </a:r>
            <a:endParaRPr lang="en-US" b="0" i="0" dirty="0">
              <a:solidFill>
                <a:srgbClr val="3F3F3F"/>
              </a:solidFill>
              <a:effectLst/>
              <a:latin typeface="Open Sans" panose="020B0606030504020204" pitchFamily="34" charset="0"/>
            </a:endParaRPr>
          </a:p>
          <a:p>
            <a:pPr algn="l" fontAlgn="base">
              <a:buFont typeface="+mj-lt"/>
              <a:buAutoNum type="arabicPeriod"/>
            </a:pP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perumusan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RUU</a:t>
            </a:r>
          </a:p>
          <a:p>
            <a:pPr algn="l" fontAlgn="base">
              <a:buFont typeface="+mj-lt"/>
              <a:buAutoNum type="arabicPeriod"/>
            </a:pP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pengharmonisasian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pembulatan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, dan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pemantapan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konsepsi</a:t>
            </a:r>
            <a:endParaRPr lang="en-US" b="0" i="0" dirty="0">
              <a:solidFill>
                <a:srgbClr val="3F3F3F"/>
              </a:solidFill>
              <a:effectLst/>
              <a:latin typeface="Open Sans" panose="020B0606030504020204" pitchFamily="34" charset="0"/>
            </a:endParaRPr>
          </a:p>
          <a:p>
            <a:pPr algn="l" fontAlgn="base">
              <a:buFont typeface="+mj-lt"/>
              <a:buAutoNum type="arabicPeriod"/>
            </a:pP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pengambilan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keputusan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untuk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menjadi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RUU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inisiatif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para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pihak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. Jika RUU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dari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DPR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dilakukan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melalui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rapat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paripurna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 algn="l" fontAlgn="base">
              <a:buFont typeface="+mj-lt"/>
              <a:buAutoNum type="arabicPeriod"/>
            </a:pP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RUU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diajukan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ke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Presiden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(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jika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RUU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merupakan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inisiatif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DPR) dan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diajukan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ke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DPR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jika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RUU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berasal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dari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pemerintah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atau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DPD</a:t>
            </a:r>
          </a:p>
          <a:p>
            <a:pPr algn="l" fontAlgn="base">
              <a:buFont typeface="+mj-lt"/>
              <a:buAutoNum type="arabicPeriod"/>
            </a:pP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Penugasan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para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pihak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untuk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membahas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RUU.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Presiden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menugaskan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Menteri yang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mewakili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jika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RUU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merupakan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inisiatif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DPR. DPR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menugaskan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AKD yang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membahas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jika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RUU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berasal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dari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pemerintah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atau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DPD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8491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7FDA9-AFB7-40E4-8631-0B89C8EFE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4FC17E-203D-48CB-9D32-0BAE4EB3DF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Pembahasan</a:t>
            </a:r>
            <a:endParaRPr lang="en-US" b="0" i="0" dirty="0">
              <a:solidFill>
                <a:srgbClr val="3F3F3F"/>
              </a:solidFill>
              <a:effectLst/>
              <a:latin typeface="Open Sans" panose="020B0606030504020204" pitchFamily="34" charset="0"/>
            </a:endParaRPr>
          </a:p>
          <a:p>
            <a:pPr algn="l" fontAlgn="base"/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Dalam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tahapan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pembahasan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ini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dilakukan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kegiatan-kegiatan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antara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lain:</a:t>
            </a:r>
          </a:p>
          <a:p>
            <a:pPr algn="l" fontAlgn="base">
              <a:buFont typeface="+mj-lt"/>
              <a:buAutoNum type="arabicPeriod"/>
            </a:pP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Rapat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Kerja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Menteri yang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mewakili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Presiden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untuk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membahas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isu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isu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strategis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dan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pilihan-pilihan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kebijakan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secara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makro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 algn="l" fontAlgn="base">
              <a:buFont typeface="+mj-lt"/>
              <a:buAutoNum type="arabicPeriod"/>
            </a:pP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Rapat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Panitia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Kerja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(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Panja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)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untuk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membahas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secara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lebih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mendalam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terhadap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hal-hal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diamanatkan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oleh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Rapat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Kerja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 algn="l" fontAlgn="base">
              <a:buFont typeface="+mj-lt"/>
              <a:buAutoNum type="arabicPeriod"/>
            </a:pP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Rapat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Tim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Perumus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(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Timus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) dan Tim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Sinkronisasi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(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Timsin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)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untuk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merumuskan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redaksi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setiap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pasal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dan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ayat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cermat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dan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hati-hati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agar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tidak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multi tafsir dan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untuk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penyelarasan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pasal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atau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ayat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serta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hal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teknis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lainnya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Tahapan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ini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mengikutsertakan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ahli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bahasa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 algn="l" fontAlgn="base">
              <a:buFont typeface="+mj-lt"/>
              <a:buAutoNum type="arabicPeriod"/>
            </a:pP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Rapat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Dengar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Pendapat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(RDP)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instansi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pemerintah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terkait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dan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Rapat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Dengar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Pendapat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Umum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(RDPU)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masyarakat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untuk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menjaring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aspirasi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dalam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setiap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pembahasan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RUU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atau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bahkan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dilakukan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pula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kunjungan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kerja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baik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dalam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negeri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maupun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luar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negeri agar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masukan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terhadap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RUU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lebih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komprehensif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93165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C083F-A348-4925-8F07-2CBADC801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EA23C3-3373-4D68-B8C1-CD12702EED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Pengesahan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/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Penetapan</a:t>
            </a:r>
            <a:endParaRPr lang="en-US" b="0" i="0" dirty="0">
              <a:solidFill>
                <a:srgbClr val="3F3F3F"/>
              </a:solidFill>
              <a:effectLst/>
              <a:latin typeface="Open Sans" panose="020B0606030504020204" pitchFamily="34" charset="0"/>
            </a:endParaRPr>
          </a:p>
          <a:p>
            <a:pPr algn="l" fontAlgn="base"/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Pengesahan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/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Penetapan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atau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biasa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disebut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Pembicaraan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Tingkat II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merupakan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pengambilan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keputusan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oleh DPR dan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Pemerintah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dalam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rapat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paripurna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DPR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kegiatan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:</a:t>
            </a:r>
          </a:p>
          <a:p>
            <a:pPr algn="l" fontAlgn="base"/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 </a:t>
            </a:r>
          </a:p>
          <a:p>
            <a:pPr algn="l" fontAlgn="base">
              <a:buFont typeface="+mj-lt"/>
              <a:buAutoNum type="arabicPeriod"/>
            </a:pP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penyampaian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laporan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berisi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proses,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pendapat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mini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Fraksi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pendapat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mini DPD, dan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hasil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Pembicaraan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Tingkat I;</a:t>
            </a:r>
          </a:p>
          <a:p>
            <a:pPr algn="l" fontAlgn="base">
              <a:buFont typeface="+mj-lt"/>
              <a:buAutoNum type="arabicPeriod"/>
            </a:pP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pernyataan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persetujuan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atau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penolakan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dari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tiap-tiap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Fraksi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dan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Anggota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DPR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secara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lisan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diminta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oleh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Pimpinan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Rapat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Paripurna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; dan c.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pendapat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akhir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Presiden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disampaikan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oleh Menteri yang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ditugasi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601411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02E3F-C420-4767-A1A2-01B7CEF9F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A37F20-8440-489D-BE8E-09E4F8206F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Pengundangan</a:t>
            </a:r>
            <a:endParaRPr lang="en-US" b="0" i="0" dirty="0">
              <a:solidFill>
                <a:srgbClr val="3F3F3F"/>
              </a:solidFill>
              <a:effectLst/>
              <a:latin typeface="Open Sans" panose="020B0606030504020204" pitchFamily="34" charset="0"/>
            </a:endParaRPr>
          </a:p>
          <a:p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Pengundangan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adalah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penempatan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Peraturan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Perundang-undangan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dalam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Lembaran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Negara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Republik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Indonesia,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Tambahan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Lembaran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Negara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Republik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Indonesia,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Berita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Negara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Republik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Indonesia,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Tambahan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Berita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Negara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Republik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Indonesia,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Lembaran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Daerah,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Tambahan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Lembaran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Dae</a:t>
            </a:r>
            <a:r>
              <a:rPr lang="en-US" b="0" i="1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rah, </a:t>
            </a:r>
            <a:r>
              <a:rPr lang="en-US" b="0" i="1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at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au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Berita</a:t>
            </a:r>
            <a:r>
              <a:rPr lang="en-US" b="0" i="0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 </a:t>
            </a:r>
            <a:r>
              <a:rPr lang="en-US" b="0" i="1" dirty="0">
                <a:solidFill>
                  <a:srgbClr val="3F3F3F"/>
                </a:solidFill>
                <a:effectLst/>
                <a:latin typeface="Open Sans" panose="020B0606030504020204" pitchFamily="34" charset="0"/>
              </a:rPr>
              <a:t>Daerah.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98257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F2A1C-45C8-43D2-9E65-ABF5A139C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Advokasi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4A4276-433C-42AC-8780-928993653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Advokasi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merupakan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 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salah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satu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bentuk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komunikasi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persuasif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, yang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bertujuan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untuk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mempengaruhi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pemangku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kepentingan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dalam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pengambilan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kebijakan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atau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keputusan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.</a:t>
            </a:r>
          </a:p>
          <a:p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Membentuk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pemahaman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maupun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kesadaran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terhadap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suatu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masalah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.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Mengubah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suatu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sistem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/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lembaga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/program/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kebijakan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agar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responsif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pada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suatu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kebutuhan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.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Menolong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suatu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kelompok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yang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ditolak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oleh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suatu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lembaga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atau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sistem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pelayanan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. 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Melakukan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 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tindakan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nyata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atas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solusi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masalah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.</a:t>
            </a:r>
          </a:p>
          <a:p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Advokasi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sosial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 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merupakan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suatu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usaha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yang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sistematik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dan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terorganisir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untuk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mempengaruhi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dan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mendesakkan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perubahan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,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dengan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cara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memberikan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dukungan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dan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pembelaan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terhadap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kaum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lemah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atau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terhadap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mereka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yang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menjadi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korban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dari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sebuah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kebijakan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dan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ketidakadilan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.</a:t>
            </a:r>
          </a:p>
          <a:p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Demo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adalah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 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jalan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terakhir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dari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sebuah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advokasi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yang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tidak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juga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dapat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merubah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kebijakan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. </a:t>
            </a:r>
          </a:p>
          <a:p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Advokasi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dikatakan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berhasil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 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apabila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kita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mampu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membuat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komunitas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kita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lebih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berdaya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dan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mampu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meneriakkan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aspirasinya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sendiri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.</a:t>
            </a:r>
          </a:p>
          <a:p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Baik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di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tingkat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lokal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,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nasional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,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maupun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internasional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,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advokasi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masyarakat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berperan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penting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dalam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 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mempromosikan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perubahan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positif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dalam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masyarakat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70884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8545B-E1C4-4A3A-A4C0-1E5A59A71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Lobi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7FC7EB-2F78-427A-8B8C-67D5E16C5A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Lobi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adalah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pendekatan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yang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dilakukan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agar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terjadi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kerjasama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antara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kita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dengan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sasaran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lobi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dan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itu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kegiatan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melobi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adalah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suatu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bentuk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pendekatan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yang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tidak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resmi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.</a:t>
            </a:r>
          </a:p>
          <a:p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Lobi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berkaitan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dengan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 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upaya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meyakinkan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kepada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pihak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lain agar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mau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mengakomodir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tujuan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yang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ingin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kita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capai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,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dimana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dapat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membina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hubungan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baik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antar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kedua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belah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pihak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. </a:t>
            </a:r>
          </a:p>
          <a:p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Faktor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 yang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menentukan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 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keberhasilan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40C28"/>
                </a:solidFill>
                <a:effectLst/>
                <a:latin typeface="Google Sans"/>
              </a:rPr>
              <a:t>lobi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 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diantaranya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adalah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seberapa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dekat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hubungan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kita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,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seberapa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luas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networking yang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kita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miliki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,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seberapa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besar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pengaruh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kita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dan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bagaimana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upaya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kita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dalam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meyakinkan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Google Sans"/>
              </a:rPr>
              <a:t>lawan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.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584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Arial" charset="0"/>
                <a:cs typeface="Arial" charset="0"/>
              </a:rPr>
              <a:t>Tujuan</a:t>
            </a:r>
            <a:r>
              <a:rPr lang="en-US" b="1" dirty="0">
                <a:latin typeface="Arial" charset="0"/>
                <a:cs typeface="Arial" charset="0"/>
              </a:rPr>
              <a:t> </a:t>
            </a:r>
            <a:r>
              <a:rPr lang="en-US" b="1" dirty="0" err="1">
                <a:latin typeface="Arial" charset="0"/>
                <a:cs typeface="Arial" charset="0"/>
              </a:rPr>
              <a:t>Advokasi</a:t>
            </a:r>
            <a:r>
              <a:rPr lang="en-US" b="1" dirty="0">
                <a:latin typeface="Arial" charset="0"/>
                <a:cs typeface="Arial" charset="0"/>
              </a:rPr>
              <a:t> </a:t>
            </a:r>
            <a:r>
              <a:rPr lang="en-US" b="1" dirty="0" err="1">
                <a:latin typeface="Arial" charset="0"/>
                <a:cs typeface="Arial" charset="0"/>
              </a:rPr>
              <a:t>Legislatif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838200" y="2675414"/>
          <a:ext cx="10515600" cy="2651760"/>
        </p:xfrm>
        <a:graphic>
          <a:graphicData uri="http://schemas.openxmlformats.org/drawingml/2006/table">
            <a:tbl>
              <a:tblPr/>
              <a:tblGrid>
                <a:gridCol w="525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Tujuan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/>
                        <a:t>Penjelasan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🔍 Mempengaruhi isi kebijakan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Mendorong agar UU atau aturan sesuai kebutuhan publik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📣 Menyuarakan kepentingan kelompok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Terutama kelompok rentan atau yang jarang terdengar suaranya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🛠️ Meningkatkan kualitas legislasi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Dengan masukan berbasis riset dan kondisi lapangan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🤝 Membangun partisipasi demokratis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Melibatkan masyarakat dalam pengambilan keputusan publik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063275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A68A1-8556-4C11-B610-68F124998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Melahirkan</a:t>
            </a:r>
            <a:r>
              <a:rPr lang="en-US"/>
              <a:t> Kepemimpinan</a:t>
            </a:r>
            <a:r>
              <a:rPr lang="en-US" dirty="0"/>
              <a:t> </a:t>
            </a:r>
            <a:r>
              <a:rPr lang="en-US" dirty="0" err="1"/>
              <a:t>Profetik</a:t>
            </a:r>
            <a:r>
              <a:rPr lang="en-US" dirty="0"/>
              <a:t> </a:t>
            </a:r>
            <a:r>
              <a:rPr lang="en-US" dirty="0" err="1"/>
              <a:t>Mahasiswa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02B269-32A9-427D-AF7A-F96F172CC2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l"/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Alquran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surah al-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Ahzab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ayat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21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menegaskan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, Nabi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adalah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teladan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(</a:t>
            </a:r>
            <a:r>
              <a:rPr lang="en-US" b="0" i="1" dirty="0" err="1">
                <a:solidFill>
                  <a:srgbClr val="000000"/>
                </a:solidFill>
                <a:effectLst/>
                <a:latin typeface="Roboto-Slab-Regular"/>
              </a:rPr>
              <a:t>uswatun</a:t>
            </a:r>
            <a:r>
              <a:rPr lang="en-US" b="0" i="1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1" dirty="0" err="1">
                <a:solidFill>
                  <a:srgbClr val="000000"/>
                </a:solidFill>
                <a:effectLst/>
                <a:latin typeface="Roboto-Slab-Regular"/>
              </a:rPr>
              <a:t>hasanah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) di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berbagai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aspek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kehidupan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termasuk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dalam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kepemimpinan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Apalagi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, Nabi Muhammad SAW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tidak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saja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sukses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menjadi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pemimpin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agama,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tapi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juga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pemimpin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politik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.</a:t>
            </a:r>
          </a:p>
          <a:p>
            <a:pPr algn="l"/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Kepemimpinan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profetik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(</a:t>
            </a:r>
            <a:r>
              <a:rPr lang="en-US" b="0" i="1" dirty="0">
                <a:solidFill>
                  <a:srgbClr val="000000"/>
                </a:solidFill>
                <a:effectLst/>
                <a:latin typeface="Roboto-Slab-Regular"/>
              </a:rPr>
              <a:t>prophetic leadership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)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merupakan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kepemimpinan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yang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menerapkan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karakter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kepemimpinan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para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nabi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terutama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Nabi Muhammad SAW.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Setiap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nabi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adalah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pemimpin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. Dan,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pemimpin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dari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sekalian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manusia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adalah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Nabi Muhammad SAW,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tidak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saja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di dunia,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tetapi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juga di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akhirat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karena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ia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memperoleh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hak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untuk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memberi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syafaat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Sabdanya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: "Di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hari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kiamat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nanti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aku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adalah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pemimpin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umat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manusia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seluruhnya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...” ( HR Bukhari Muslim).</a:t>
            </a:r>
          </a:p>
          <a:p>
            <a:pPr algn="l"/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Setidaknya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ada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tiga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prinsip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penting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menerapkan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kepemimpinan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profetik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Pertama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meneladani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empat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sifat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wajib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yang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menjadi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karakter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utama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Nabi Muhammad SAW,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yaitu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sidik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amanah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tabligh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, dan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fatanah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.</a:t>
            </a:r>
          </a:p>
          <a:p>
            <a:pPr algn="l"/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Pemimpin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harus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menjadi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orang yang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jujur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bertindak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benar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, dan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memiliki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kepribadian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integritas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antara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pikiran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ucapan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, dan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perbuatan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Dengan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sifat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sidik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ia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menolak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segala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bentuk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kebohongan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tidak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memelihara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hoaks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, dan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senantiasa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memperjuangkan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kebenaran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untuk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kemakmuran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-Slab-Regular"/>
              </a:rPr>
              <a:t>rakyatnya</a:t>
            </a:r>
            <a:r>
              <a:rPr lang="en-US" b="0" i="0" dirty="0">
                <a:solidFill>
                  <a:srgbClr val="000000"/>
                </a:solidFill>
                <a:effectLst/>
                <a:latin typeface="Roboto-Slab-Regular"/>
              </a:rPr>
              <a:t>.</a:t>
            </a:r>
          </a:p>
          <a:p>
            <a:pPr algn="l" fontAlgn="base"/>
            <a:r>
              <a:rPr lang="en-US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Ketua</a:t>
            </a: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Komisi</a:t>
            </a: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Pemberantasan</a:t>
            </a: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Korupsi</a:t>
            </a: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(KPK)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Republik</a:t>
            </a: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Indonesia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Periode</a:t>
            </a: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2010-2011, Dr. M.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Busyro</a:t>
            </a: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Muqoddas</a:t>
            </a: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, SH.,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M.Hum</a:t>
            </a: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.,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menyampaikan</a:t>
            </a: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bahwa</a:t>
            </a: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salah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satu</a:t>
            </a: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kemampuan</a:t>
            </a: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yang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harus</a:t>
            </a: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dimiliki</a:t>
            </a: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seorang</a:t>
            </a: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pemimpin</a:t>
            </a: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ialah</a:t>
            </a: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mampu</a:t>
            </a: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mempengaruhi</a:t>
            </a: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orang lain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dengan</a:t>
            </a: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kapasitas</a:t>
            </a: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yang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dimilikinya</a:t>
            </a: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.</a:t>
            </a:r>
          </a:p>
          <a:p>
            <a:pPr marL="0" indent="0" algn="l" fontAlgn="base">
              <a:buNone/>
            </a:pP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“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Pemimpin</a:t>
            </a: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itu</a:t>
            </a: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harus</a:t>
            </a: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mempunyai</a:t>
            </a: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kemampuan</a:t>
            </a: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spritualitas</a:t>
            </a: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intelektualitas</a:t>
            </a: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, leadership,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serta</a:t>
            </a: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ada</a:t>
            </a: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kemampuan</a:t>
            </a: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mempengaruhi</a:t>
            </a: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orang lain,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kalau</a:t>
            </a: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tidak</a:t>
            </a: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maka</a:t>
            </a: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sama</a:t>
            </a: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halnya</a:t>
            </a: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seperti</a:t>
            </a: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manusia</a:t>
            </a: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biasa</a:t>
            </a: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”,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tuturnya</a:t>
            </a: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.</a:t>
            </a:r>
          </a:p>
          <a:p>
            <a:pPr marL="0" indent="0" algn="l" fontAlgn="base">
              <a:buNone/>
            </a:pPr>
            <a:r>
              <a:rPr lang="en-US" b="0" i="0" dirty="0">
                <a:effectLst/>
                <a:latin typeface="Roboto Slab"/>
              </a:rPr>
              <a:t>Jadi, </a:t>
            </a:r>
            <a:r>
              <a:rPr lang="en-US" b="0" i="0" dirty="0" err="1">
                <a:effectLst/>
                <a:latin typeface="Roboto Slab"/>
              </a:rPr>
              <a:t>kepemimpinan</a:t>
            </a:r>
            <a:r>
              <a:rPr lang="en-US" b="0" i="0" dirty="0">
                <a:effectLst/>
                <a:latin typeface="Roboto Slab"/>
              </a:rPr>
              <a:t> </a:t>
            </a:r>
            <a:r>
              <a:rPr lang="en-US" b="0" i="0" dirty="0" err="1">
                <a:effectLst/>
                <a:latin typeface="Roboto Slab"/>
              </a:rPr>
              <a:t>profetik</a:t>
            </a:r>
            <a:r>
              <a:rPr lang="en-US" b="0" i="0" dirty="0">
                <a:effectLst/>
                <a:latin typeface="Roboto Slab"/>
              </a:rPr>
              <a:t> </a:t>
            </a:r>
            <a:r>
              <a:rPr lang="en-US" b="0" i="0" dirty="0" err="1">
                <a:effectLst/>
                <a:latin typeface="Roboto Slab"/>
              </a:rPr>
              <a:t>mahasiswa</a:t>
            </a:r>
            <a:r>
              <a:rPr lang="en-US" b="0" i="0" dirty="0">
                <a:effectLst/>
                <a:latin typeface="Roboto Slab"/>
              </a:rPr>
              <a:t> </a:t>
            </a:r>
            <a:r>
              <a:rPr lang="en-US" b="0" i="0" dirty="0" err="1">
                <a:effectLst/>
                <a:latin typeface="Roboto Slab"/>
              </a:rPr>
              <a:t>menekankan</a:t>
            </a:r>
            <a:r>
              <a:rPr lang="en-US" b="0" i="0" dirty="0">
                <a:effectLst/>
                <a:latin typeface="Roboto Slab"/>
              </a:rPr>
              <a:t> pada </a:t>
            </a:r>
            <a:r>
              <a:rPr lang="en-US" b="0" i="0" dirty="0" err="1">
                <a:effectLst/>
                <a:latin typeface="Roboto Slab"/>
              </a:rPr>
              <a:t>prioritas</a:t>
            </a:r>
            <a:r>
              <a:rPr lang="en-US" b="0" i="0" dirty="0">
                <a:effectLst/>
                <a:latin typeface="Roboto Slab"/>
              </a:rPr>
              <a:t> </a:t>
            </a:r>
            <a:r>
              <a:rPr lang="en-US" b="0" i="0" dirty="0" err="1">
                <a:effectLst/>
                <a:latin typeface="Roboto Slab"/>
              </a:rPr>
              <a:t>mempengaruhi</a:t>
            </a:r>
            <a:r>
              <a:rPr lang="en-US" b="0" i="0" dirty="0">
                <a:effectLst/>
                <a:latin typeface="Roboto Slab"/>
              </a:rPr>
              <a:t> </a:t>
            </a:r>
            <a:r>
              <a:rPr lang="en-US" b="0" i="0" dirty="0" err="1">
                <a:effectLst/>
                <a:latin typeface="Roboto Slab"/>
              </a:rPr>
              <a:t>diri</a:t>
            </a:r>
            <a:r>
              <a:rPr lang="en-US" b="0" i="0" dirty="0">
                <a:effectLst/>
                <a:latin typeface="Roboto Slab"/>
              </a:rPr>
              <a:t> </a:t>
            </a:r>
            <a:r>
              <a:rPr lang="en-US" b="0" i="0" dirty="0" err="1">
                <a:effectLst/>
                <a:latin typeface="Roboto Slab"/>
              </a:rPr>
              <a:t>sendiri</a:t>
            </a:r>
            <a:r>
              <a:rPr lang="en-US" b="0" i="0" dirty="0">
                <a:effectLst/>
                <a:latin typeface="Roboto Slab"/>
              </a:rPr>
              <a:t> </a:t>
            </a:r>
            <a:r>
              <a:rPr lang="en-US" b="0" i="0" dirty="0" err="1">
                <a:effectLst/>
                <a:latin typeface="Roboto Slab"/>
              </a:rPr>
              <a:t>lebih</a:t>
            </a:r>
            <a:r>
              <a:rPr lang="en-US" b="0" i="0" dirty="0">
                <a:effectLst/>
                <a:latin typeface="Roboto Slab"/>
              </a:rPr>
              <a:t> </a:t>
            </a:r>
            <a:r>
              <a:rPr lang="en-US" b="0" i="0" dirty="0" err="1">
                <a:effectLst/>
                <a:latin typeface="Roboto Slab"/>
              </a:rPr>
              <a:t>dulu</a:t>
            </a:r>
            <a:r>
              <a:rPr lang="en-US" b="0" i="0" dirty="0">
                <a:effectLst/>
                <a:latin typeface="Roboto Slab"/>
              </a:rPr>
              <a:t>, </a:t>
            </a:r>
            <a:r>
              <a:rPr lang="en-US" b="0" i="0" dirty="0" err="1">
                <a:effectLst/>
                <a:latin typeface="Roboto Slab"/>
              </a:rPr>
              <a:t>keteladanan</a:t>
            </a:r>
            <a:r>
              <a:rPr lang="en-US" b="0" i="0" dirty="0">
                <a:effectLst/>
                <a:latin typeface="Roboto Slab"/>
              </a:rPr>
              <a:t> </a:t>
            </a:r>
            <a:r>
              <a:rPr lang="en-US" b="0" i="0" dirty="0" err="1">
                <a:effectLst/>
                <a:latin typeface="Roboto Slab"/>
              </a:rPr>
              <a:t>dengan</a:t>
            </a:r>
            <a:r>
              <a:rPr lang="en-US" b="0" i="0" dirty="0">
                <a:effectLst/>
                <a:latin typeface="Roboto Slab"/>
              </a:rPr>
              <a:t> rasa </a:t>
            </a:r>
            <a:r>
              <a:rPr lang="en-US" b="0" i="0" dirty="0" err="1">
                <a:effectLst/>
                <a:latin typeface="Roboto Slab"/>
              </a:rPr>
              <a:t>empatik</a:t>
            </a:r>
            <a:r>
              <a:rPr lang="en-US" b="0" i="0" dirty="0">
                <a:effectLst/>
                <a:latin typeface="Roboto Slab"/>
              </a:rPr>
              <a:t>, dan </a:t>
            </a:r>
            <a:r>
              <a:rPr lang="en-US" b="0" i="0" dirty="0" err="1">
                <a:effectLst/>
                <a:latin typeface="Roboto Slab"/>
              </a:rPr>
              <a:t>bertujuan</a:t>
            </a:r>
            <a:r>
              <a:rPr lang="en-US" b="0" i="0" dirty="0">
                <a:effectLst/>
                <a:latin typeface="Roboto Slab"/>
              </a:rPr>
              <a:t> </a:t>
            </a:r>
            <a:r>
              <a:rPr lang="en-US" b="0" i="0" dirty="0" err="1">
                <a:effectLst/>
                <a:latin typeface="Roboto Slab"/>
              </a:rPr>
              <a:t>menggapai</a:t>
            </a:r>
            <a:r>
              <a:rPr lang="en-US" b="0" i="0" dirty="0">
                <a:effectLst/>
                <a:latin typeface="Roboto Slab"/>
              </a:rPr>
              <a:t> </a:t>
            </a:r>
            <a:r>
              <a:rPr lang="en-US" b="0" i="0" dirty="0" err="1">
                <a:effectLst/>
                <a:latin typeface="Roboto Slab"/>
              </a:rPr>
              <a:t>ridho</a:t>
            </a:r>
            <a:r>
              <a:rPr lang="en-US" b="0" i="0" dirty="0">
                <a:effectLst/>
                <a:latin typeface="Roboto Slab"/>
              </a:rPr>
              <a:t> Allah dan </a:t>
            </a:r>
            <a:r>
              <a:rPr lang="en-US" b="0" i="0" dirty="0" err="1">
                <a:effectLst/>
                <a:latin typeface="Roboto Slab"/>
              </a:rPr>
              <a:t>amanah</a:t>
            </a:r>
            <a:r>
              <a:rPr lang="en-US" b="0" i="0" dirty="0">
                <a:effectLst/>
                <a:latin typeface="Roboto Slab"/>
              </a:rPr>
              <a:t> </a:t>
            </a:r>
            <a:r>
              <a:rPr lang="en-US" b="0" i="0" dirty="0" err="1">
                <a:effectLst/>
                <a:latin typeface="Roboto Slab"/>
              </a:rPr>
              <a:t>hingga</a:t>
            </a:r>
            <a:r>
              <a:rPr lang="en-US" b="0" i="0" dirty="0">
                <a:effectLst/>
                <a:latin typeface="Roboto Slab"/>
              </a:rPr>
              <a:t> Hari Akhir </a:t>
            </a:r>
            <a:r>
              <a:rPr lang="en-US" b="0" i="0" dirty="0" err="1">
                <a:effectLst/>
                <a:latin typeface="Roboto Slab"/>
              </a:rPr>
              <a:t>dengan</a:t>
            </a:r>
            <a:r>
              <a:rPr lang="en-US" b="0" i="0" dirty="0">
                <a:effectLst/>
                <a:latin typeface="Roboto Slab"/>
              </a:rPr>
              <a:t> para </a:t>
            </a:r>
            <a:r>
              <a:rPr lang="en-US" b="0" i="0" dirty="0" err="1">
                <a:effectLst/>
                <a:latin typeface="Roboto Slab"/>
              </a:rPr>
              <a:t>nabi</a:t>
            </a:r>
            <a:r>
              <a:rPr lang="en-US" b="0" i="0" dirty="0">
                <a:effectLst/>
                <a:latin typeface="Roboto Slab"/>
              </a:rPr>
              <a:t> </a:t>
            </a:r>
            <a:r>
              <a:rPr lang="en-US" b="0" i="0" dirty="0" err="1">
                <a:effectLst/>
                <a:latin typeface="Roboto Slab"/>
              </a:rPr>
              <a:t>sebagai</a:t>
            </a:r>
            <a:r>
              <a:rPr lang="en-US" b="0" i="0" dirty="0">
                <a:effectLst/>
                <a:latin typeface="Roboto Slab"/>
              </a:rPr>
              <a:t> </a:t>
            </a:r>
            <a:r>
              <a:rPr lang="en-US" b="0" i="1" dirty="0">
                <a:effectLst/>
                <a:latin typeface="Roboto Slab"/>
              </a:rPr>
              <a:t>role model</a:t>
            </a:r>
            <a:r>
              <a:rPr lang="en-US" b="0" i="0" dirty="0">
                <a:effectLst/>
                <a:latin typeface="Roboto Slab"/>
              </a:rPr>
              <a:t>. </a:t>
            </a:r>
            <a:r>
              <a:rPr lang="en-US" b="0" i="0" dirty="0" err="1">
                <a:effectLst/>
                <a:latin typeface="Roboto Slab"/>
              </a:rPr>
              <a:t>Terdapat</a:t>
            </a:r>
            <a:r>
              <a:rPr lang="en-US" b="0" i="0" dirty="0">
                <a:effectLst/>
                <a:latin typeface="Roboto Slab"/>
              </a:rPr>
              <a:t> </a:t>
            </a:r>
            <a:r>
              <a:rPr lang="en-US" b="0" i="0" dirty="0" err="1">
                <a:effectLst/>
                <a:latin typeface="Roboto Slab"/>
              </a:rPr>
              <a:t>empat</a:t>
            </a:r>
            <a:r>
              <a:rPr lang="en-US" b="0" i="0" dirty="0">
                <a:effectLst/>
                <a:latin typeface="Roboto Slab"/>
              </a:rPr>
              <a:t> </a:t>
            </a:r>
            <a:r>
              <a:rPr lang="en-US" b="0" i="0" dirty="0" err="1">
                <a:effectLst/>
                <a:latin typeface="Roboto Slab"/>
              </a:rPr>
              <a:t>aspek</a:t>
            </a:r>
            <a:r>
              <a:rPr lang="en-US" b="0" i="0" dirty="0">
                <a:effectLst/>
                <a:latin typeface="Roboto Slab"/>
              </a:rPr>
              <a:t> </a:t>
            </a:r>
            <a:r>
              <a:rPr lang="en-US" b="0" i="0" dirty="0" err="1">
                <a:effectLst/>
                <a:latin typeface="Roboto Slab"/>
              </a:rPr>
              <a:t>dalam</a:t>
            </a:r>
            <a:r>
              <a:rPr lang="en-US" b="0" i="0" dirty="0">
                <a:effectLst/>
                <a:latin typeface="Roboto Slab"/>
              </a:rPr>
              <a:t> </a:t>
            </a:r>
            <a:r>
              <a:rPr lang="en-US" b="0" i="0" dirty="0" err="1">
                <a:effectLst/>
                <a:latin typeface="Roboto Slab"/>
              </a:rPr>
              <a:t>konsep</a:t>
            </a:r>
            <a:r>
              <a:rPr lang="en-US" b="0" i="0" dirty="0">
                <a:effectLst/>
                <a:latin typeface="Roboto Slab"/>
              </a:rPr>
              <a:t> </a:t>
            </a:r>
            <a:r>
              <a:rPr lang="en-US" b="0" i="0" dirty="0" err="1">
                <a:effectLst/>
                <a:latin typeface="Roboto Slab"/>
              </a:rPr>
              <a:t>ini</a:t>
            </a:r>
            <a:r>
              <a:rPr lang="en-US" b="0" i="0" dirty="0">
                <a:effectLst/>
                <a:latin typeface="Roboto Slab"/>
              </a:rPr>
              <a:t> yang </a:t>
            </a:r>
            <a:r>
              <a:rPr lang="en-US" b="0" i="0" dirty="0" err="1">
                <a:effectLst/>
                <a:latin typeface="Roboto Slab"/>
              </a:rPr>
              <a:t>serupa</a:t>
            </a:r>
            <a:r>
              <a:rPr lang="en-US" b="0" i="0" dirty="0">
                <a:effectLst/>
                <a:latin typeface="Roboto Slab"/>
              </a:rPr>
              <a:t> </a:t>
            </a:r>
            <a:r>
              <a:rPr lang="en-US" b="0" i="0" dirty="0" err="1">
                <a:effectLst/>
                <a:latin typeface="Roboto Slab"/>
              </a:rPr>
              <a:t>dengan</a:t>
            </a:r>
            <a:r>
              <a:rPr lang="en-US" b="0" i="0" dirty="0">
                <a:effectLst/>
                <a:latin typeface="Roboto Slab"/>
              </a:rPr>
              <a:t> </a:t>
            </a:r>
            <a:r>
              <a:rPr lang="en-US" b="0" i="0" dirty="0" err="1">
                <a:effectLst/>
                <a:latin typeface="Roboto Slab"/>
              </a:rPr>
              <a:t>apa</a:t>
            </a:r>
            <a:r>
              <a:rPr lang="en-US" b="0" i="0" dirty="0">
                <a:effectLst/>
                <a:latin typeface="Roboto Slab"/>
              </a:rPr>
              <a:t> yang </a:t>
            </a:r>
            <a:r>
              <a:rPr lang="en-US" b="0" i="0" dirty="0" err="1">
                <a:effectLst/>
                <a:latin typeface="Roboto Slab"/>
              </a:rPr>
              <a:t>telah</a:t>
            </a:r>
            <a:r>
              <a:rPr lang="en-US" b="0" i="0" dirty="0">
                <a:effectLst/>
                <a:latin typeface="Roboto Slab"/>
              </a:rPr>
              <a:t> </a:t>
            </a:r>
            <a:r>
              <a:rPr lang="en-US" b="0" i="0" dirty="0" err="1">
                <a:effectLst/>
                <a:latin typeface="Roboto Slab"/>
              </a:rPr>
              <a:t>diajarkan</a:t>
            </a:r>
            <a:r>
              <a:rPr lang="en-US" b="0" i="0" dirty="0">
                <a:effectLst/>
                <a:latin typeface="Roboto Slab"/>
              </a:rPr>
              <a:t> di Lembaga Pendidikan; </a:t>
            </a:r>
            <a:r>
              <a:rPr lang="en-US" b="0" i="0" dirty="0" err="1">
                <a:effectLst/>
                <a:latin typeface="Roboto Slab"/>
              </a:rPr>
              <a:t>yakni</a:t>
            </a:r>
            <a:r>
              <a:rPr lang="en-US" b="0" i="0" dirty="0">
                <a:effectLst/>
                <a:latin typeface="Roboto Slab"/>
              </a:rPr>
              <a:t> </a:t>
            </a:r>
            <a:r>
              <a:rPr lang="en-US" b="0" i="0" dirty="0" err="1">
                <a:effectLst/>
                <a:latin typeface="Roboto Slab"/>
              </a:rPr>
              <a:t>shiddiq</a:t>
            </a:r>
            <a:r>
              <a:rPr lang="en-US" b="0" i="0" dirty="0">
                <a:effectLst/>
                <a:latin typeface="Roboto Slab"/>
              </a:rPr>
              <a:t> (</a:t>
            </a:r>
            <a:r>
              <a:rPr lang="en-US" b="0" i="0" dirty="0" err="1">
                <a:effectLst/>
                <a:latin typeface="Roboto Slab"/>
              </a:rPr>
              <a:t>kejujuran</a:t>
            </a:r>
            <a:r>
              <a:rPr lang="en-US" b="0" i="0" dirty="0">
                <a:effectLst/>
                <a:latin typeface="Roboto Slab"/>
              </a:rPr>
              <a:t>), </a:t>
            </a:r>
            <a:r>
              <a:rPr lang="en-US" b="0" i="0" dirty="0" err="1">
                <a:effectLst/>
                <a:latin typeface="Roboto Slab"/>
              </a:rPr>
              <a:t>amanah</a:t>
            </a:r>
            <a:r>
              <a:rPr lang="en-US" b="0" i="0" dirty="0">
                <a:effectLst/>
                <a:latin typeface="Roboto Slab"/>
              </a:rPr>
              <a:t> (</a:t>
            </a:r>
            <a:r>
              <a:rPr lang="en-US" b="0" i="0" dirty="0" err="1">
                <a:effectLst/>
                <a:latin typeface="Roboto Slab"/>
              </a:rPr>
              <a:t>kesetiaan</a:t>
            </a:r>
            <a:r>
              <a:rPr lang="en-US" b="0" i="0" dirty="0">
                <a:effectLst/>
                <a:latin typeface="Roboto Slab"/>
              </a:rPr>
              <a:t>), </a:t>
            </a:r>
            <a:r>
              <a:rPr lang="en-US" b="0" i="0" dirty="0" err="1">
                <a:effectLst/>
                <a:latin typeface="Roboto Slab"/>
              </a:rPr>
              <a:t>tabligh</a:t>
            </a:r>
            <a:r>
              <a:rPr lang="en-US" b="0" i="0" dirty="0">
                <a:effectLst/>
                <a:latin typeface="Roboto Slab"/>
              </a:rPr>
              <a:t> (</a:t>
            </a:r>
            <a:r>
              <a:rPr lang="en-US" b="0" i="0" dirty="0" err="1">
                <a:effectLst/>
                <a:latin typeface="Roboto Slab"/>
              </a:rPr>
              <a:t>keterbukaan</a:t>
            </a:r>
            <a:r>
              <a:rPr lang="en-US" b="0" i="0" dirty="0">
                <a:effectLst/>
                <a:latin typeface="Roboto Slab"/>
              </a:rPr>
              <a:t>), dan </a:t>
            </a:r>
            <a:r>
              <a:rPr lang="en-US" b="0" i="0" dirty="0" err="1">
                <a:effectLst/>
                <a:latin typeface="Roboto Slab"/>
              </a:rPr>
              <a:t>fathonah</a:t>
            </a:r>
            <a:r>
              <a:rPr lang="en-US" b="0" i="0" dirty="0">
                <a:effectLst/>
                <a:latin typeface="Roboto Slab"/>
              </a:rPr>
              <a:t> (</a:t>
            </a:r>
            <a:r>
              <a:rPr lang="en-US" b="0" i="0" dirty="0" err="1">
                <a:effectLst/>
                <a:latin typeface="Roboto Slab"/>
              </a:rPr>
              <a:t>kecerdasan</a:t>
            </a:r>
            <a:r>
              <a:rPr lang="en-US" b="0" i="0" dirty="0">
                <a:effectLst/>
                <a:latin typeface="Roboto Slab"/>
              </a:rPr>
              <a:t>).</a:t>
            </a:r>
            <a:endParaRPr lang="en-US" b="0" i="0" dirty="0">
              <a:effectLst/>
              <a:latin typeface="roboto" panose="02000000000000000000" pitchFamily="2" charset="0"/>
            </a:endParaRPr>
          </a:p>
          <a:p>
            <a:pPr algn="l"/>
            <a:endParaRPr lang="en-US" b="0" i="0" dirty="0">
              <a:solidFill>
                <a:srgbClr val="000000"/>
              </a:solidFill>
              <a:effectLst/>
              <a:latin typeface="Roboto-Slab-Regular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596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Bentuk</a:t>
            </a:r>
            <a:r>
              <a:rPr lang="en-US" b="1" dirty="0"/>
              <a:t> </a:t>
            </a:r>
            <a:r>
              <a:rPr lang="en-US" b="1" dirty="0" err="1"/>
              <a:t>Advokasi</a:t>
            </a:r>
            <a:r>
              <a:rPr lang="en-US" b="1" dirty="0"/>
              <a:t> </a:t>
            </a:r>
            <a:r>
              <a:rPr lang="en-US" b="1" dirty="0" err="1"/>
              <a:t>Legislatif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Public Hearing</a:t>
            </a:r>
            <a:r>
              <a:rPr lang="en-US" dirty="0"/>
              <a:t> di DPR/DPRD</a:t>
            </a:r>
          </a:p>
          <a:p>
            <a:r>
              <a:rPr lang="en-US" b="1" dirty="0" err="1"/>
              <a:t>Penyampaian</a:t>
            </a:r>
            <a:r>
              <a:rPr lang="en-US" b="1" dirty="0"/>
              <a:t> RUU </a:t>
            </a:r>
            <a:r>
              <a:rPr lang="en-US" b="1" dirty="0" err="1"/>
              <a:t>inisiatif</a:t>
            </a:r>
            <a:r>
              <a:rPr lang="en-US" b="1" dirty="0"/>
              <a:t> </a:t>
            </a:r>
            <a:r>
              <a:rPr lang="en-US" b="1" dirty="0" err="1"/>
              <a:t>rakyat</a:t>
            </a:r>
            <a:r>
              <a:rPr lang="en-US" dirty="0"/>
              <a:t> (</a:t>
            </a:r>
            <a:r>
              <a:rPr lang="en-US" dirty="0" err="1"/>
              <a:t>Petisi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)</a:t>
            </a:r>
          </a:p>
          <a:p>
            <a:r>
              <a:rPr lang="en-US" b="1" dirty="0"/>
              <a:t>Judicial review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dinilai</a:t>
            </a:r>
            <a:r>
              <a:rPr lang="en-US" dirty="0"/>
              <a:t> </a:t>
            </a:r>
            <a:r>
              <a:rPr lang="en-US" dirty="0" err="1"/>
              <a:t>bertentangan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UUD</a:t>
            </a:r>
          </a:p>
          <a:p>
            <a:r>
              <a:rPr lang="en-US" b="1" dirty="0" err="1"/>
              <a:t>Aksi</a:t>
            </a:r>
            <a:r>
              <a:rPr lang="en-US" b="1" dirty="0"/>
              <a:t> </a:t>
            </a:r>
            <a:r>
              <a:rPr lang="en-US" b="1" dirty="0" err="1"/>
              <a:t>damai</a:t>
            </a:r>
            <a:r>
              <a:rPr lang="en-US" b="1" dirty="0"/>
              <a:t>, forum </a:t>
            </a:r>
            <a:r>
              <a:rPr lang="en-US" b="1" dirty="0" err="1"/>
              <a:t>diskusi</a:t>
            </a:r>
            <a:r>
              <a:rPr lang="en-US" b="1" dirty="0"/>
              <a:t>, </a:t>
            </a:r>
            <a:r>
              <a:rPr lang="en-US" b="1" dirty="0" err="1"/>
              <a:t>surat</a:t>
            </a:r>
            <a:r>
              <a:rPr lang="en-US" b="1" dirty="0"/>
              <a:t> </a:t>
            </a:r>
            <a:r>
              <a:rPr lang="en-US" b="1" dirty="0" err="1"/>
              <a:t>terbuka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805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Peran</a:t>
            </a:r>
            <a:r>
              <a:rPr lang="en-US" b="1" dirty="0"/>
              <a:t> </a:t>
            </a:r>
            <a:r>
              <a:rPr lang="en-US" b="1" dirty="0" err="1"/>
              <a:t>Mahasiswa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Advokasi</a:t>
            </a:r>
            <a:r>
              <a:rPr lang="en-US" b="1" dirty="0"/>
              <a:t> </a:t>
            </a:r>
            <a:r>
              <a:rPr lang="en-US" b="1" dirty="0" err="1"/>
              <a:t>Legislatif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Sebagai</a:t>
            </a:r>
            <a:r>
              <a:rPr lang="en-US" b="1" dirty="0"/>
              <a:t> </a:t>
            </a:r>
            <a:r>
              <a:rPr lang="en-US" b="1" dirty="0" err="1"/>
              <a:t>Agen</a:t>
            </a:r>
            <a:r>
              <a:rPr lang="en-US" b="1" dirty="0"/>
              <a:t> </a:t>
            </a:r>
            <a:r>
              <a:rPr lang="en-US" b="1" dirty="0" err="1"/>
              <a:t>Kontrol</a:t>
            </a:r>
            <a:r>
              <a:rPr lang="en-US" b="1" dirty="0"/>
              <a:t> </a:t>
            </a:r>
            <a:r>
              <a:rPr lang="en-US" b="1" dirty="0" err="1"/>
              <a:t>Sosial</a:t>
            </a:r>
            <a:r>
              <a:rPr lang="en-US" b="1" dirty="0"/>
              <a:t>:</a:t>
            </a:r>
            <a:br>
              <a:rPr lang="en-US" dirty="0"/>
            </a:b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memantau</a:t>
            </a:r>
            <a:r>
              <a:rPr lang="en-US" dirty="0"/>
              <a:t> proses </a:t>
            </a:r>
            <a:r>
              <a:rPr lang="en-US" dirty="0" err="1"/>
              <a:t>pembuatan</a:t>
            </a:r>
            <a:r>
              <a:rPr lang="en-US" dirty="0"/>
              <a:t> UU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masukan</a:t>
            </a:r>
            <a:r>
              <a:rPr lang="en-US" dirty="0"/>
              <a:t>.</a:t>
            </a:r>
          </a:p>
          <a:p>
            <a:r>
              <a:rPr lang="en-US" b="1" dirty="0" err="1"/>
              <a:t>Sebagai</a:t>
            </a:r>
            <a:r>
              <a:rPr lang="en-US" b="1" dirty="0"/>
              <a:t> </a:t>
            </a:r>
            <a:r>
              <a:rPr lang="en-US" b="1" dirty="0" err="1"/>
              <a:t>Kelompok</a:t>
            </a:r>
            <a:r>
              <a:rPr lang="en-US" b="1" dirty="0"/>
              <a:t> </a:t>
            </a:r>
            <a:r>
              <a:rPr lang="en-US" b="1" dirty="0" err="1"/>
              <a:t>Tekanan</a:t>
            </a:r>
            <a:r>
              <a:rPr lang="en-US" b="1" dirty="0"/>
              <a:t> (Pressure Group):</a:t>
            </a:r>
            <a:br>
              <a:rPr lang="en-US" dirty="0"/>
            </a:br>
            <a:r>
              <a:rPr lang="en-US" dirty="0" err="1"/>
              <a:t>Mendorong</a:t>
            </a:r>
            <a:r>
              <a:rPr lang="en-US" dirty="0"/>
              <a:t> DPR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yang </a:t>
            </a:r>
            <a:r>
              <a:rPr lang="en-US" dirty="0" err="1"/>
              <a:t>adil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berpihak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.</a:t>
            </a:r>
          </a:p>
          <a:p>
            <a:r>
              <a:rPr lang="en-US" b="1" dirty="0" err="1"/>
              <a:t>Sebagai</a:t>
            </a:r>
            <a:r>
              <a:rPr lang="en-US" b="1" dirty="0"/>
              <a:t> </a:t>
            </a:r>
            <a:r>
              <a:rPr lang="en-US" b="1" dirty="0" err="1"/>
              <a:t>Jembatan</a:t>
            </a:r>
            <a:r>
              <a:rPr lang="en-US" b="1" dirty="0"/>
              <a:t> </a:t>
            </a:r>
            <a:r>
              <a:rPr lang="en-US" b="1" dirty="0" err="1"/>
              <a:t>Aspirasi</a:t>
            </a:r>
            <a:r>
              <a:rPr lang="en-US" b="1" dirty="0"/>
              <a:t> </a:t>
            </a:r>
            <a:r>
              <a:rPr lang="en-US" b="1" dirty="0" err="1"/>
              <a:t>Publik</a:t>
            </a:r>
            <a:r>
              <a:rPr lang="en-US" b="1" dirty="0"/>
              <a:t>:</a:t>
            </a:r>
            <a:br>
              <a:rPr lang="en-US" dirty="0"/>
            </a:br>
            <a:r>
              <a:rPr lang="en-US" dirty="0" err="1"/>
              <a:t>Menyampaikan</a:t>
            </a:r>
            <a:r>
              <a:rPr lang="en-US" dirty="0"/>
              <a:t> </a:t>
            </a:r>
            <a:r>
              <a:rPr lang="en-US" dirty="0" err="1"/>
              <a:t>keresahan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saluran</a:t>
            </a:r>
            <a:r>
              <a:rPr lang="en-US" dirty="0"/>
              <a:t> formal (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audiensi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DPRD).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8767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Peran Legislator Mahasiswa di Kampus (DPM/Senat)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838200" y="2675414"/>
          <a:ext cx="10515600" cy="2651760"/>
        </p:xfrm>
        <a:graphic>
          <a:graphicData uri="http://schemas.openxmlformats.org/drawingml/2006/table">
            <a:tbl>
              <a:tblPr/>
              <a:tblGrid>
                <a:gridCol w="525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Fungsi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/>
                        <a:t>Penjabaran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Legislasi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/>
                        <a:t>Membuat tata aturan kampus atau organisasi kemahasiswaan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Pengawasan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Mengawasi jalannya roda eksekutif mahasiswa (BEM/Presma)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Aspirasi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/>
                        <a:t>Menyerap dan menyuarakan aspirasi mahasiswa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Advokasi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Membela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hak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kepentingan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mahasiswa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jika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ada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kebijakan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kampus</a:t>
                      </a:r>
                      <a:r>
                        <a:rPr lang="en-US" dirty="0"/>
                        <a:t> yang </a:t>
                      </a:r>
                      <a:r>
                        <a:rPr lang="en-US" dirty="0" err="1"/>
                        <a:t>merugikan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67170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Contoh</a:t>
            </a:r>
            <a:r>
              <a:rPr lang="en-US" b="1" dirty="0"/>
              <a:t> </a:t>
            </a:r>
            <a:r>
              <a:rPr lang="en-US" b="1" dirty="0" err="1"/>
              <a:t>Praktik</a:t>
            </a:r>
            <a:r>
              <a:rPr lang="en-US" b="1" dirty="0"/>
              <a:t> </a:t>
            </a:r>
            <a:r>
              <a:rPr lang="en-US" b="1" dirty="0" err="1"/>
              <a:t>Advokasi</a:t>
            </a:r>
            <a:r>
              <a:rPr lang="en-US" b="1" dirty="0"/>
              <a:t> </a:t>
            </a:r>
            <a:r>
              <a:rPr lang="en-US" b="1" dirty="0" err="1"/>
              <a:t>Legislatif</a:t>
            </a:r>
            <a:r>
              <a:rPr lang="en-US" b="1" dirty="0"/>
              <a:t> </a:t>
            </a:r>
            <a:r>
              <a:rPr lang="en-US" b="1" dirty="0" err="1"/>
              <a:t>Mahasiswa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Menolak</a:t>
            </a:r>
            <a:r>
              <a:rPr lang="en-US" dirty="0"/>
              <a:t> </a:t>
            </a:r>
            <a:r>
              <a:rPr lang="en-US" dirty="0" err="1"/>
              <a:t>kenaikan</a:t>
            </a:r>
            <a:r>
              <a:rPr lang="en-US" dirty="0"/>
              <a:t> UKT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resmi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forum dialog</a:t>
            </a:r>
          </a:p>
          <a:p>
            <a:r>
              <a:rPr lang="en-US" dirty="0" err="1"/>
              <a:t>Mengusulkan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kampus</a:t>
            </a:r>
            <a:r>
              <a:rPr lang="en-US" dirty="0"/>
              <a:t> yang </a:t>
            </a:r>
            <a:r>
              <a:rPr lang="en-US" dirty="0" err="1"/>
              <a:t>melindungi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minoritas</a:t>
            </a:r>
            <a:endParaRPr lang="en-US" dirty="0"/>
          </a:p>
          <a:p>
            <a:r>
              <a:rPr lang="en-US" dirty="0" err="1"/>
              <a:t>Melakukan</a:t>
            </a:r>
            <a:r>
              <a:rPr lang="en-US" dirty="0"/>
              <a:t> polling 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mengusulkan</a:t>
            </a:r>
            <a:r>
              <a:rPr lang="en-US" dirty="0"/>
              <a:t> </a:t>
            </a:r>
            <a:r>
              <a:rPr lang="en-US" dirty="0" err="1"/>
              <a:t>revisi</a:t>
            </a:r>
            <a:r>
              <a:rPr lang="en-US" dirty="0"/>
              <a:t> AD/ART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155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2741</Words>
  <Application>Microsoft Office PowerPoint</Application>
  <PresentationFormat>Layar Lebar</PresentationFormat>
  <Paragraphs>328</Paragraphs>
  <Slides>50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Judul Slide</vt:lpstr>
      </vt:variant>
      <vt:variant>
        <vt:i4>50</vt:i4>
      </vt:variant>
    </vt:vector>
  </HeadingPairs>
  <TitlesOfParts>
    <vt:vector size="51" baseType="lpstr">
      <vt:lpstr>Office Theme</vt:lpstr>
      <vt:lpstr>Optimalisasi Peran dan Kapasitas Legislator sebagai Agen Perubahan untuk Mewujudkan Kepemimpinan Kolektif, Demokrasi Partisipatif dan Berintegritas</vt:lpstr>
      <vt:lpstr>Poin-poin Materi</vt:lpstr>
      <vt:lpstr>Memahami definisi dan tujuan advokasi legislatif dalam proses pembuatan undang-undang</vt:lpstr>
      <vt:lpstr>Dasar Hukum Advokasi Legislatif di Indonesia </vt:lpstr>
      <vt:lpstr>Tujuan Advokasi Legislatif</vt:lpstr>
      <vt:lpstr>Bentuk Advokasi Legislatif</vt:lpstr>
      <vt:lpstr>Peran Mahasiswa dalam Advokasi Legislatif</vt:lpstr>
      <vt:lpstr>Peran Legislator Mahasiswa di Kampus (DPM/Senat)</vt:lpstr>
      <vt:lpstr>Contoh Praktik Advokasi Legislatif Mahasiswa</vt:lpstr>
      <vt:lpstr>Presentasi PowerPoint</vt:lpstr>
      <vt:lpstr>STRATEGI &amp; TAKTIK EFEKTIF DALAM ADVOKASI LEGISLATIF MAHASISWA</vt:lpstr>
      <vt:lpstr>TAKTIK KONKRET DAN EFEKTIF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KUNCI KEBERHASILAN ADVOKASI LEGISLATIF</vt:lpstr>
      <vt:lpstr>Bagaimana cara senat mahasiswa melakukan advokasi sebuah undang undang ke dalam suatu pemerintah (stakeholder)</vt:lpstr>
      <vt:lpstr>Langkah-langkah Strategis Senat Mahasiswa dalam Melakukan Advokasi UU ke Pemerintah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Dasar Hukum yang Menguatkan Aksi Mahasiswa ke Pemerintah </vt:lpstr>
      <vt:lpstr>Contoh Nyata Advokasi Mahasiswa yang Efektif: </vt:lpstr>
      <vt:lpstr>Presentasi PowerPoint</vt:lpstr>
      <vt:lpstr>Prinsip-Prinsip Advokasi Legislatif Senat Mahasiswa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Pengertian  </vt:lpstr>
      <vt:lpstr>Tujuan Lembaga Legislatif </vt:lpstr>
      <vt:lpstr>Tugas Lembaga Legislatif </vt:lpstr>
      <vt:lpstr>Proses Legislasi</vt:lpstr>
      <vt:lpstr>Presentasi PowerPoint</vt:lpstr>
      <vt:lpstr>Presentasi PowerPoint</vt:lpstr>
      <vt:lpstr>Presentasi PowerPoint</vt:lpstr>
      <vt:lpstr>Presentasi PowerPoint</vt:lpstr>
      <vt:lpstr>Advokasi</vt:lpstr>
      <vt:lpstr>Lobi</vt:lpstr>
      <vt:lpstr>Melahirkan Kepemimpinan Profetik Mahasiswa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Peran Lembaga Legislatif</dc:title>
  <dc:creator>USER</dc:creator>
  <cp:lastModifiedBy>Pengguna Tamu</cp:lastModifiedBy>
  <cp:revision>21</cp:revision>
  <dcterms:created xsi:type="dcterms:W3CDTF">2024-06-02T00:00:07Z</dcterms:created>
  <dcterms:modified xsi:type="dcterms:W3CDTF">2025-10-05T00:55:15Z</dcterms:modified>
</cp:coreProperties>
</file>